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150" y="212597"/>
            <a:ext cx="831151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3638" y="1412493"/>
            <a:ext cx="4195445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82.png"/><Relationship Id="rId18" Type="http://schemas.openxmlformats.org/officeDocument/2006/relationships/image" Target="../media/image122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81.png"/><Relationship Id="rId17" Type="http://schemas.openxmlformats.org/officeDocument/2006/relationships/image" Target="../media/image121.png"/><Relationship Id="rId2" Type="http://schemas.openxmlformats.org/officeDocument/2006/relationships/image" Target="../media/image109.png"/><Relationship Id="rId16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89.png"/><Relationship Id="rId5" Type="http://schemas.openxmlformats.org/officeDocument/2006/relationships/image" Target="../media/image112.png"/><Relationship Id="rId15" Type="http://schemas.openxmlformats.org/officeDocument/2006/relationships/image" Target="../media/image119.png"/><Relationship Id="rId10" Type="http://schemas.openxmlformats.org/officeDocument/2006/relationships/image" Target="../media/image117.png"/><Relationship Id="rId19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jp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g"/><Relationship Id="rId3" Type="http://schemas.openxmlformats.org/officeDocument/2006/relationships/image" Target="../media/image143.jpg"/><Relationship Id="rId7" Type="http://schemas.openxmlformats.org/officeDocument/2006/relationships/image" Target="../media/image147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jpg"/><Relationship Id="rId5" Type="http://schemas.openxmlformats.org/officeDocument/2006/relationships/image" Target="../media/image145.jpg"/><Relationship Id="rId4" Type="http://schemas.openxmlformats.org/officeDocument/2006/relationships/image" Target="../media/image1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png"/><Relationship Id="rId18" Type="http://schemas.openxmlformats.org/officeDocument/2006/relationships/image" Target="../media/image70.jpg"/><Relationship Id="rId3" Type="http://schemas.openxmlformats.org/officeDocument/2006/relationships/image" Target="../media/image55.jp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jp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jpg"/><Relationship Id="rId16" Type="http://schemas.openxmlformats.org/officeDocument/2006/relationships/image" Target="../media/image68.jp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jp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jpg"/><Relationship Id="rId22" Type="http://schemas.openxmlformats.org/officeDocument/2006/relationships/image" Target="../media/image7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86.png"/><Relationship Id="rId15" Type="http://schemas.openxmlformats.org/officeDocument/2006/relationships/image" Target="../media/image94.jp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46" y="48"/>
            <a:ext cx="5796153" cy="68579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933447"/>
            <a:ext cx="3166745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900" spc="-20" dirty="0">
                <a:solidFill>
                  <a:srgbClr val="FFFFFF"/>
                </a:solidFill>
              </a:rPr>
              <a:t>Медицинский </a:t>
            </a:r>
            <a:r>
              <a:rPr sz="3900" dirty="0">
                <a:solidFill>
                  <a:srgbClr val="FFFFFF"/>
                </a:solidFill>
              </a:rPr>
              <a:t>Фонд</a:t>
            </a:r>
            <a:r>
              <a:rPr sz="3900" spc="-100" dirty="0">
                <a:solidFill>
                  <a:srgbClr val="FFFFFF"/>
                </a:solidFill>
              </a:rPr>
              <a:t> </a:t>
            </a:r>
            <a:r>
              <a:rPr sz="3900" spc="-25" dirty="0">
                <a:solidFill>
                  <a:srgbClr val="FFFFFF"/>
                </a:solidFill>
              </a:rPr>
              <a:t>АИН </a:t>
            </a:r>
            <a:r>
              <a:rPr sz="3900" spc="-10" dirty="0">
                <a:solidFill>
                  <a:srgbClr val="FFFFFF"/>
                </a:solidFill>
              </a:rPr>
              <a:t>Больница</a:t>
            </a:r>
            <a:endParaRPr sz="39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900" spc="-25" dirty="0">
                <a:solidFill>
                  <a:srgbClr val="FFFFFF"/>
                </a:solidFill>
              </a:rPr>
              <a:t>АИН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15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9280" y="6122949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>
                <a:moveTo>
                  <a:pt x="0" y="0"/>
                </a:moveTo>
                <a:lnTo>
                  <a:pt x="8465375" y="0"/>
                </a:lnTo>
              </a:path>
            </a:pathLst>
          </a:custGeom>
          <a:ln w="952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5764" y="6309321"/>
            <a:ext cx="3252342" cy="3776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614" y="1229557"/>
            <a:ext cx="3422196" cy="22275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253" y="3754501"/>
            <a:ext cx="7165543" cy="14883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59127" y="4172839"/>
            <a:ext cx="57975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анесте</a:t>
            </a:r>
            <a:endParaRPr sz="15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зии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3263" y="4172839"/>
            <a:ext cx="5168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опера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ции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5873" y="4287139"/>
            <a:ext cx="427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Без боли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9453" y="4172839"/>
            <a:ext cx="62166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крово потери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9632" y="4172839"/>
            <a:ext cx="38735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just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Без шра ма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1638" y="1334922"/>
            <a:ext cx="48990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Times New Roman"/>
                <a:cs typeface="Times New Roman"/>
              </a:rPr>
              <a:t>Лечение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HIFU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без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хирургического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вмешательства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— </a:t>
            </a:r>
            <a:r>
              <a:rPr sz="1600" b="1" dirty="0">
                <a:latin typeface="Times New Roman"/>
                <a:cs typeface="Times New Roman"/>
              </a:rPr>
              <a:t>это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решение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проблем,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таких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как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обильные менструации,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сильные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менструальные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спазмы,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боли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области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таза,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боли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во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время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полового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акта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из-</a:t>
            </a:r>
            <a:r>
              <a:rPr sz="1600" b="1" spc="-25" dirty="0">
                <a:latin typeface="Times New Roman"/>
                <a:cs typeface="Times New Roman"/>
              </a:rPr>
              <a:t>за </a:t>
            </a:r>
            <a:r>
              <a:rPr sz="1600" b="1" dirty="0">
                <a:latin typeface="Times New Roman"/>
                <a:cs typeface="Times New Roman"/>
              </a:rPr>
              <a:t>миомы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матки,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адонемиоза.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541" y="460755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1"/>
                </a:lnTo>
                <a:lnTo>
                  <a:pt x="60402" y="30203"/>
                </a:lnTo>
                <a:lnTo>
                  <a:pt x="28465" y="64081"/>
                </a:lnTo>
                <a:lnTo>
                  <a:pt x="7521" y="107029"/>
                </a:lnTo>
                <a:lnTo>
                  <a:pt x="0" y="156464"/>
                </a:lnTo>
                <a:lnTo>
                  <a:pt x="7521" y="205960"/>
                </a:lnTo>
                <a:lnTo>
                  <a:pt x="28465" y="248946"/>
                </a:lnTo>
                <a:lnTo>
                  <a:pt x="60402" y="282843"/>
                </a:lnTo>
                <a:lnTo>
                  <a:pt x="100902" y="305072"/>
                </a:lnTo>
                <a:lnTo>
                  <a:pt x="147535" y="313055"/>
                </a:lnTo>
                <a:lnTo>
                  <a:pt x="194169" y="305072"/>
                </a:lnTo>
                <a:lnTo>
                  <a:pt x="234669" y="282843"/>
                </a:lnTo>
                <a:lnTo>
                  <a:pt x="266606" y="248946"/>
                </a:lnTo>
                <a:lnTo>
                  <a:pt x="287550" y="205960"/>
                </a:lnTo>
                <a:lnTo>
                  <a:pt x="295071" y="156464"/>
                </a:lnTo>
                <a:lnTo>
                  <a:pt x="287550" y="107029"/>
                </a:lnTo>
                <a:lnTo>
                  <a:pt x="266606" y="64081"/>
                </a:lnTo>
                <a:lnTo>
                  <a:pt x="234669" y="30203"/>
                </a:lnTo>
                <a:lnTo>
                  <a:pt x="194169" y="7981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898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95" dirty="0"/>
              <a:t> </a:t>
            </a:r>
            <a:r>
              <a:rPr sz="2400" spc="-10" dirty="0"/>
              <a:t>направления</a:t>
            </a:r>
            <a:r>
              <a:rPr sz="2400" spc="-40" dirty="0"/>
              <a:t> </a:t>
            </a:r>
            <a:r>
              <a:rPr sz="2400" spc="-10" dirty="0"/>
              <a:t>лечения</a:t>
            </a:r>
            <a:r>
              <a:rPr sz="2400" spc="-95" dirty="0"/>
              <a:t> </a:t>
            </a:r>
            <a:r>
              <a:rPr sz="2400" dirty="0"/>
              <a:t>(HIFU</a:t>
            </a:r>
            <a:r>
              <a:rPr sz="2400" spc="-95" dirty="0"/>
              <a:t> </a:t>
            </a:r>
            <a:r>
              <a:rPr sz="2400" spc="-10" dirty="0"/>
              <a:t>центр</a:t>
            </a:r>
            <a:endParaRPr sz="2400"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02144" y="585216"/>
            <a:ext cx="271272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128" y="1402207"/>
            <a:ext cx="4415790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Медицинские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услуги,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которые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делают </a:t>
            </a:r>
            <a:r>
              <a:rPr sz="2000" b="1" dirty="0">
                <a:latin typeface="Times New Roman"/>
                <a:cs typeface="Times New Roman"/>
              </a:rPr>
              <a:t>жизнь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женщин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более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прекрасней</a:t>
            </a:r>
            <a:endParaRPr sz="2000">
              <a:latin typeface="Times New Roman"/>
              <a:cs typeface="Times New Roman"/>
            </a:endParaRPr>
          </a:p>
          <a:p>
            <a:pPr marL="35560" marR="920115">
              <a:lnSpc>
                <a:spcPct val="130100"/>
              </a:lnSpc>
              <a:spcBef>
                <a:spcPts val="1380"/>
              </a:spcBef>
            </a:pPr>
            <a:r>
              <a:rPr sz="1600" b="1" spc="-10" dirty="0">
                <a:latin typeface="Times New Roman"/>
                <a:cs typeface="Times New Roman"/>
              </a:rPr>
              <a:t>Определение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наиболее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подходящего </a:t>
            </a:r>
            <a:r>
              <a:rPr sz="1600" b="1" dirty="0">
                <a:latin typeface="Times New Roman"/>
                <a:cs typeface="Times New Roman"/>
              </a:rPr>
              <a:t>плана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лечения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для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каждого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пациента индивидуально</a:t>
            </a:r>
            <a:endParaRPr sz="1600">
              <a:latin typeface="Times New Roman"/>
              <a:cs typeface="Times New Roman"/>
            </a:endParaRPr>
          </a:p>
          <a:p>
            <a:pPr marL="321945" indent="-28638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321945" algn="l"/>
              </a:tabLst>
            </a:pPr>
            <a:r>
              <a:rPr sz="1600" b="1" dirty="0">
                <a:latin typeface="Times New Roman"/>
                <a:cs typeface="Times New Roman"/>
              </a:rPr>
              <a:t>Операция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ТОТ(недержание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мочи)</a:t>
            </a:r>
            <a:endParaRPr sz="1600">
              <a:latin typeface="Times New Roman"/>
              <a:cs typeface="Times New Roman"/>
            </a:endParaRPr>
          </a:p>
          <a:p>
            <a:pPr marL="321945" indent="-28638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32194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Кольпорафия,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лабиопластика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др..</a:t>
            </a:r>
            <a:endParaRPr sz="1600">
              <a:latin typeface="Times New Roman"/>
              <a:cs typeface="Times New Roman"/>
            </a:endParaRPr>
          </a:p>
          <a:p>
            <a:pPr marL="321945" indent="-286385">
              <a:lnSpc>
                <a:spcPct val="100000"/>
              </a:lnSpc>
              <a:spcBef>
                <a:spcPts val="580"/>
              </a:spcBef>
              <a:buFont typeface="Times New Roman"/>
              <a:buChar char="-"/>
              <a:tabLst>
                <a:tab pos="32194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Безоперационное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омоложение</a:t>
            </a:r>
            <a:endParaRPr sz="1600">
              <a:latin typeface="Times New Roman"/>
              <a:cs typeface="Times New Roman"/>
            </a:endParaRPr>
          </a:p>
          <a:p>
            <a:pPr marL="321945" marR="792480">
              <a:lnSpc>
                <a:spcPct val="130000"/>
              </a:lnSpc>
            </a:pPr>
            <a:r>
              <a:rPr sz="1600" b="1" dirty="0">
                <a:latin typeface="Times New Roman"/>
                <a:cs typeface="Times New Roman"/>
              </a:rPr>
              <a:t>интимной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зоны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REVIVE,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интимная контурная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пластика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20" dirty="0">
                <a:latin typeface="Times New Roman"/>
                <a:cs typeface="Times New Roman"/>
              </a:rPr>
              <a:t> др..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792" y="5170932"/>
            <a:ext cx="880895" cy="14036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9260" y="5170932"/>
            <a:ext cx="882395" cy="13807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40" y="5170932"/>
            <a:ext cx="880895" cy="14036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31289" y="5350255"/>
            <a:ext cx="414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Безо паст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ность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0532" y="5465775"/>
            <a:ext cx="745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Конфиден цальность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647" y="5299709"/>
            <a:ext cx="646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Индивид уальный подход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711" y="550926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4"/>
                </a:lnTo>
                <a:lnTo>
                  <a:pt x="194169" y="305073"/>
                </a:lnTo>
                <a:lnTo>
                  <a:pt x="234669" y="282851"/>
                </a:lnTo>
                <a:lnTo>
                  <a:pt x="266606" y="248973"/>
                </a:lnTo>
                <a:lnTo>
                  <a:pt x="287550" y="206025"/>
                </a:lnTo>
                <a:lnTo>
                  <a:pt x="295071" y="156590"/>
                </a:lnTo>
                <a:lnTo>
                  <a:pt x="287550" y="107094"/>
                </a:lnTo>
                <a:lnTo>
                  <a:pt x="266606" y="64108"/>
                </a:lnTo>
                <a:lnTo>
                  <a:pt x="234669" y="30211"/>
                </a:lnTo>
                <a:lnTo>
                  <a:pt x="194169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507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0" dirty="0"/>
              <a:t> </a:t>
            </a:r>
            <a:r>
              <a:rPr sz="2400" spc="-10" dirty="0"/>
              <a:t>направления</a:t>
            </a:r>
            <a:r>
              <a:rPr sz="2400" spc="-70" dirty="0"/>
              <a:t> </a:t>
            </a:r>
            <a:r>
              <a:rPr sz="2400" dirty="0"/>
              <a:t>лечения</a:t>
            </a:r>
            <a:r>
              <a:rPr sz="2400" spc="-114" dirty="0"/>
              <a:t> </a:t>
            </a:r>
            <a:r>
              <a:rPr sz="2400" spc="-25" dirty="0"/>
              <a:t>(Женская</a:t>
            </a:r>
            <a:r>
              <a:rPr sz="2400" spc="-114" dirty="0"/>
              <a:t> </a:t>
            </a:r>
            <a:r>
              <a:rPr sz="2400" spc="-10" dirty="0"/>
              <a:t>урология)</a:t>
            </a:r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4663" y="1458163"/>
            <a:ext cx="2924175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249" y="743203"/>
            <a:ext cx="831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235" algn="l"/>
                <a:tab pos="82981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</a:rPr>
              <a:t>	REVIVE</a:t>
            </a:r>
            <a:r>
              <a:rPr sz="2400" u="sng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(</a:t>
            </a:r>
            <a:r>
              <a:rPr sz="2400" u="sng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Безоперационная</a:t>
            </a:r>
            <a:r>
              <a:rPr sz="2400"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процедура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интимной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зоны)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19176" y="1366520"/>
            <a:ext cx="4384040" cy="505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Благодаря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безоперационной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процедуре возможно </a:t>
            </a:r>
            <a:r>
              <a:rPr sz="1800" b="1" dirty="0">
                <a:latin typeface="Times New Roman"/>
                <a:cs typeface="Times New Roman"/>
              </a:rPr>
              <a:t>быстрое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восстановление,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без </a:t>
            </a:r>
            <a:r>
              <a:rPr sz="1800" b="1" spc="-10" dirty="0">
                <a:latin typeface="Times New Roman"/>
                <a:cs typeface="Times New Roman"/>
              </a:rPr>
              <a:t>кровопотерь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18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50000"/>
              </a:lnSpc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REVIVE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эффективная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процедура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восстановления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растянутой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ткани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влагалища</a:t>
            </a:r>
            <a:endParaRPr sz="1800">
              <a:latin typeface="Times New Roman"/>
              <a:cs typeface="Times New Roman"/>
            </a:endParaRPr>
          </a:p>
          <a:p>
            <a:pPr marL="240029" marR="647700" indent="-227965">
              <a:lnSpc>
                <a:spcPct val="150000"/>
              </a:lnSpc>
              <a:spcBef>
                <a:spcPts val="5"/>
              </a:spcBef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Укрепляет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ткани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интимной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зоне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	</a:t>
            </a:r>
            <a:r>
              <a:rPr sz="1800" spc="-10" dirty="0">
                <a:latin typeface="Times New Roman"/>
                <a:cs typeface="Times New Roman"/>
              </a:rPr>
              <a:t>стимулирует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нового 	коллагена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посредством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глубокого</a:t>
            </a:r>
            <a:endParaRPr sz="1800">
              <a:latin typeface="Times New Roman"/>
              <a:cs typeface="Times New Roman"/>
            </a:endParaRPr>
          </a:p>
          <a:p>
            <a:pPr marL="241300" marR="409575">
              <a:lnSpc>
                <a:spcPts val="3240"/>
              </a:lnSpc>
              <a:spcBef>
                <a:spcPts val="290"/>
              </a:spcBef>
            </a:pPr>
            <a:r>
              <a:rPr sz="1800" dirty="0">
                <a:latin typeface="Times New Roman"/>
                <a:cs typeface="Times New Roman"/>
              </a:rPr>
              <a:t>проникновения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слизистую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оболочку влагалища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AutoNum type="arabicPeriod" startAt="3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Способствует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лечению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недержания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мочи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2389009"/>
            <a:ext cx="4032885" cy="255270"/>
          </a:xfrm>
          <a:custGeom>
            <a:avLst/>
            <a:gdLst/>
            <a:ahLst/>
            <a:cxnLst/>
            <a:rect l="l" t="t" r="r" b="b"/>
            <a:pathLst>
              <a:path w="4032885" h="255269">
                <a:moveTo>
                  <a:pt x="4032504" y="0"/>
                </a:moveTo>
                <a:lnTo>
                  <a:pt x="0" y="0"/>
                </a:lnTo>
                <a:lnTo>
                  <a:pt x="0" y="255130"/>
                </a:lnTo>
                <a:lnTo>
                  <a:pt x="4032504" y="255130"/>
                </a:lnTo>
                <a:lnTo>
                  <a:pt x="4032504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028" y="2204847"/>
            <a:ext cx="3980942" cy="313651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8150" y="607059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48" y="0"/>
                </a:moveTo>
                <a:lnTo>
                  <a:pt x="100909" y="7981"/>
                </a:lnTo>
                <a:lnTo>
                  <a:pt x="60405" y="30203"/>
                </a:lnTo>
                <a:lnTo>
                  <a:pt x="28466" y="64081"/>
                </a:lnTo>
                <a:lnTo>
                  <a:pt x="7521" y="107029"/>
                </a:lnTo>
                <a:lnTo>
                  <a:pt x="0" y="156463"/>
                </a:lnTo>
                <a:lnTo>
                  <a:pt x="7521" y="205960"/>
                </a:lnTo>
                <a:lnTo>
                  <a:pt x="28466" y="248946"/>
                </a:lnTo>
                <a:lnTo>
                  <a:pt x="60405" y="282843"/>
                </a:lnTo>
                <a:lnTo>
                  <a:pt x="100909" y="305072"/>
                </a:lnTo>
                <a:lnTo>
                  <a:pt x="147548" y="313054"/>
                </a:lnTo>
                <a:lnTo>
                  <a:pt x="194181" y="305072"/>
                </a:lnTo>
                <a:lnTo>
                  <a:pt x="234681" y="282843"/>
                </a:lnTo>
                <a:lnTo>
                  <a:pt x="266619" y="248946"/>
                </a:lnTo>
                <a:lnTo>
                  <a:pt x="287563" y="205960"/>
                </a:lnTo>
                <a:lnTo>
                  <a:pt x="295084" y="156463"/>
                </a:lnTo>
                <a:lnTo>
                  <a:pt x="287563" y="107029"/>
                </a:lnTo>
                <a:lnTo>
                  <a:pt x="266619" y="64081"/>
                </a:lnTo>
                <a:lnTo>
                  <a:pt x="234681" y="30203"/>
                </a:lnTo>
                <a:lnTo>
                  <a:pt x="194181" y="7981"/>
                </a:lnTo>
                <a:lnTo>
                  <a:pt x="147548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203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Безболезненная</a:t>
            </a:r>
            <a:r>
              <a:rPr sz="2400" spc="-100" dirty="0"/>
              <a:t> </a:t>
            </a:r>
            <a:r>
              <a:rPr sz="2400" dirty="0"/>
              <a:t>процедура</a:t>
            </a:r>
            <a:r>
              <a:rPr sz="2400" spc="-95" dirty="0"/>
              <a:t> </a:t>
            </a:r>
            <a:r>
              <a:rPr sz="2400" spc="-10" dirty="0"/>
              <a:t>REVIVE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216" y="1052702"/>
            <a:ext cx="6824323" cy="22322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9573" y="3316351"/>
            <a:ext cx="206819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4381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Снижение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эластичности </a:t>
            </a:r>
            <a:r>
              <a:rPr sz="1400" b="1" dirty="0">
                <a:latin typeface="Times New Roman"/>
                <a:cs typeface="Times New Roman"/>
              </a:rPr>
              <a:t>вагинальных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мышц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но </a:t>
            </a:r>
            <a:r>
              <a:rPr sz="1400" b="1" dirty="0">
                <a:latin typeface="Times New Roman"/>
                <a:cs typeface="Times New Roman"/>
              </a:rPr>
              <a:t>фоне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возрастных</a:t>
            </a:r>
            <a:endParaRPr sz="14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изменений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родов. </a:t>
            </a:r>
            <a:r>
              <a:rPr sz="1400" b="1" dirty="0">
                <a:latin typeface="Times New Roman"/>
                <a:cs typeface="Times New Roman"/>
              </a:rPr>
              <a:t>Влияние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здоровье вульвовагинальной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зоны </a:t>
            </a:r>
            <a:r>
              <a:rPr sz="1400" b="1" dirty="0">
                <a:latin typeface="Times New Roman"/>
                <a:cs typeface="Times New Roman"/>
              </a:rPr>
              <a:t>вызванные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бактериями, инфекциями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др.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6851" y="3316351"/>
            <a:ext cx="170497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177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Revive</a:t>
            </a:r>
            <a:r>
              <a:rPr sz="1400" b="1" spc="3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безопасно подает радиочастотные мультиволны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360 </a:t>
            </a:r>
            <a:r>
              <a:rPr sz="1400" b="1" spc="-10" dirty="0">
                <a:latin typeface="Times New Roman"/>
                <a:cs typeface="Times New Roman"/>
              </a:rPr>
              <a:t>градусов, обеспечивая</a:t>
            </a:r>
            <a:endParaRPr sz="14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равномерное воздейстие </a:t>
            </a:r>
            <a:r>
              <a:rPr sz="1400" b="1" dirty="0">
                <a:latin typeface="Times New Roman"/>
                <a:cs typeface="Times New Roman"/>
              </a:rPr>
              <a:t>на </a:t>
            </a:r>
            <a:r>
              <a:rPr sz="1400" b="1" spc="-10" dirty="0">
                <a:latin typeface="Times New Roman"/>
                <a:cs typeface="Times New Roman"/>
              </a:rPr>
              <a:t>ткани.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5790" y="3593338"/>
            <a:ext cx="17786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Высокоэффективный результат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боли, </a:t>
            </a:r>
            <a:r>
              <a:rPr sz="1400" b="1" dirty="0">
                <a:latin typeface="Times New Roman"/>
                <a:cs typeface="Times New Roman"/>
              </a:rPr>
              <a:t>анестезии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и </a:t>
            </a:r>
            <a:r>
              <a:rPr sz="1400" b="1" spc="-10" dirty="0">
                <a:latin typeface="Times New Roman"/>
                <a:cs typeface="Times New Roman"/>
              </a:rPr>
              <a:t>кровопотерь.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9452" y="5126735"/>
            <a:ext cx="6957059" cy="1312545"/>
            <a:chOff x="949452" y="5126735"/>
            <a:chExt cx="6957059" cy="13125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6" y="5138916"/>
              <a:ext cx="6909811" cy="12466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452" y="5126735"/>
              <a:ext cx="6957059" cy="13121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037" y="5157190"/>
              <a:ext cx="6832854" cy="11695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08037" y="5157190"/>
            <a:ext cx="6833234" cy="116967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latin typeface="Times New Roman"/>
                <a:cs typeface="Times New Roman"/>
              </a:rPr>
              <a:t>Лазер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Revive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использует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радиочастотную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энергию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подачи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тепла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глубоко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слизистую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оболочку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влагалища,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тем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самым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вызывая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регенерацию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коллагена.</a:t>
            </a:r>
            <a:endParaRPr sz="1400">
              <a:latin typeface="Times New Roman"/>
              <a:cs typeface="Times New Roman"/>
            </a:endParaRPr>
          </a:p>
          <a:p>
            <a:pPr marL="91440" marR="12255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Во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время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этого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процесса </a:t>
            </a:r>
            <a:r>
              <a:rPr sz="1400" b="1" spc="-10" dirty="0">
                <a:latin typeface="Times New Roman"/>
                <a:cs typeface="Times New Roman"/>
              </a:rPr>
              <a:t>выработка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коллагена </a:t>
            </a:r>
            <a:r>
              <a:rPr sz="1400" b="1" dirty="0">
                <a:latin typeface="Times New Roman"/>
                <a:cs typeface="Times New Roman"/>
              </a:rPr>
              <a:t>естественным</a:t>
            </a:r>
            <a:r>
              <a:rPr sz="1400" b="1" spc="-10" dirty="0">
                <a:latin typeface="Times New Roman"/>
                <a:cs typeface="Times New Roman"/>
              </a:rPr>
              <a:t> образом стимулируется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мере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повышения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температуры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тканей,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что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приводит </a:t>
            </a:r>
            <a:r>
              <a:rPr sz="1400" b="1" dirty="0">
                <a:latin typeface="Times New Roman"/>
                <a:cs typeface="Times New Roman"/>
              </a:rPr>
              <a:t>к</a:t>
            </a:r>
            <a:r>
              <a:rPr sz="1400" b="1" spc="-10" dirty="0">
                <a:latin typeface="Times New Roman"/>
                <a:cs typeface="Times New Roman"/>
              </a:rPr>
              <a:t> эффекту подтяжки.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88252" y="6326742"/>
            <a:ext cx="2414270" cy="4389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9580" y="4507991"/>
            <a:ext cx="1574165" cy="612775"/>
            <a:chOff x="449580" y="4507991"/>
            <a:chExt cx="1574165" cy="612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" y="4507991"/>
              <a:ext cx="933145" cy="612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676" y="4507991"/>
              <a:ext cx="951585" cy="6126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6880" y="3453510"/>
            <a:ext cx="25482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Показатель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успешной </a:t>
            </a:r>
            <a:r>
              <a:rPr sz="2000" b="1" dirty="0">
                <a:latin typeface="Times New Roman"/>
                <a:cs typeface="Times New Roman"/>
              </a:rPr>
              <a:t>беременности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2023 </a:t>
            </a:r>
            <a:r>
              <a:rPr sz="2000" b="1" spc="-25" dirty="0">
                <a:latin typeface="Times New Roman"/>
                <a:cs typeface="Times New Roman"/>
              </a:rPr>
              <a:t>год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9166" y="4809871"/>
            <a:ext cx="16776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(свежий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/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криоперенос)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207" y="4403725"/>
            <a:ext cx="2977515" cy="46990"/>
          </a:xfrm>
          <a:custGeom>
            <a:avLst/>
            <a:gdLst/>
            <a:ahLst/>
            <a:cxnLst/>
            <a:rect l="l" t="t" r="r" b="b"/>
            <a:pathLst>
              <a:path w="2977515" h="46989">
                <a:moveTo>
                  <a:pt x="2977134" y="0"/>
                </a:moveTo>
                <a:lnTo>
                  <a:pt x="0" y="0"/>
                </a:lnTo>
                <a:lnTo>
                  <a:pt x="0" y="46989"/>
                </a:lnTo>
                <a:lnTo>
                  <a:pt x="2977134" y="46989"/>
                </a:lnTo>
                <a:lnTo>
                  <a:pt x="2977134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821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05" dirty="0"/>
              <a:t> </a:t>
            </a:r>
            <a:r>
              <a:rPr sz="2400" spc="-10" dirty="0"/>
              <a:t>направления</a:t>
            </a:r>
            <a:r>
              <a:rPr sz="2400" spc="-55" dirty="0"/>
              <a:t> </a:t>
            </a:r>
            <a:r>
              <a:rPr sz="2400" dirty="0"/>
              <a:t>лечения</a:t>
            </a:r>
            <a:r>
              <a:rPr sz="2400" spc="-100" dirty="0"/>
              <a:t> </a:t>
            </a:r>
            <a:r>
              <a:rPr sz="2400" dirty="0"/>
              <a:t>(</a:t>
            </a:r>
            <a:r>
              <a:rPr sz="2400" spc="-100" dirty="0"/>
              <a:t> </a:t>
            </a:r>
            <a:r>
              <a:rPr sz="2400" spc="-10" dirty="0"/>
              <a:t>Бесплодие)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437387" y="5668670"/>
            <a:ext cx="1713230" cy="613410"/>
            <a:chOff x="437387" y="5668670"/>
            <a:chExt cx="1713230" cy="6134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" y="5668670"/>
              <a:ext cx="621792" cy="6129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3" y="5668670"/>
              <a:ext cx="316991" cy="6129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779" y="5668670"/>
              <a:ext cx="621792" cy="612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7675" y="5668670"/>
              <a:ext cx="932688" cy="61295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907794" y="5918403"/>
            <a:ext cx="1293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процедур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в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год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777" y="5264022"/>
            <a:ext cx="2147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Процедуры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(ЭКО,</a:t>
            </a:r>
            <a:r>
              <a:rPr sz="1500" b="1" spc="-80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ВМИ)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207" y="5598642"/>
            <a:ext cx="3567429" cy="47625"/>
          </a:xfrm>
          <a:custGeom>
            <a:avLst/>
            <a:gdLst/>
            <a:ahLst/>
            <a:cxnLst/>
            <a:rect l="l" t="t" r="r" b="b"/>
            <a:pathLst>
              <a:path w="3567429" h="47625">
                <a:moveTo>
                  <a:pt x="3567303" y="0"/>
                </a:moveTo>
                <a:lnTo>
                  <a:pt x="0" y="0"/>
                </a:lnTo>
                <a:lnTo>
                  <a:pt x="0" y="47625"/>
                </a:lnTo>
                <a:lnTo>
                  <a:pt x="3567303" y="47625"/>
                </a:lnTo>
                <a:lnTo>
                  <a:pt x="3567303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9000" y="1251355"/>
            <a:ext cx="354711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Выявление</a:t>
            </a:r>
            <a:r>
              <a:rPr sz="16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точной</a:t>
            </a:r>
            <a:r>
              <a:rPr sz="16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причины</a:t>
            </a:r>
            <a:r>
              <a:rPr sz="16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является </a:t>
            </a:r>
            <a:r>
              <a:rPr sz="16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ключом</a:t>
            </a:r>
            <a:r>
              <a:rPr sz="1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к</a:t>
            </a:r>
            <a:r>
              <a:rPr sz="16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преодолению</a:t>
            </a:r>
            <a:r>
              <a:rPr sz="16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бесплодия.</a:t>
            </a:r>
            <a:endParaRPr sz="1600">
              <a:latin typeface="Times New Roman"/>
              <a:cs typeface="Times New Roman"/>
            </a:endParaRPr>
          </a:p>
          <a:p>
            <a:pPr marL="12700" marR="70485">
              <a:lnSpc>
                <a:spcPct val="130000"/>
              </a:lnSpc>
            </a:pP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После</a:t>
            </a:r>
            <a:r>
              <a:rPr sz="16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выявления</a:t>
            </a:r>
            <a:r>
              <a:rPr sz="16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различных</a:t>
            </a:r>
            <a:r>
              <a:rPr sz="16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причин бесплодия</a:t>
            </a:r>
            <a:r>
              <a:rPr sz="16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с</a:t>
            </a:r>
            <a:r>
              <a:rPr sz="16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помощью</a:t>
            </a:r>
            <a:r>
              <a:rPr sz="16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точного тестирования можно</a:t>
            </a:r>
            <a:r>
              <a:rPr sz="16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получить индивидуальное</a:t>
            </a:r>
            <a:r>
              <a:rPr sz="16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лечение.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2563" y="1040764"/>
            <a:ext cx="5401437" cy="581723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880353" y="5736742"/>
            <a:ext cx="1066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Лапароскопия,</a:t>
            </a:r>
            <a:endParaRPr sz="12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кольпоскопия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6639" y="4062476"/>
            <a:ext cx="899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Привычный викидыш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5527" y="1636014"/>
            <a:ext cx="124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ВМИ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(Внутриматочная инсеминация)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2739" y="5169153"/>
            <a:ext cx="972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Повторные неудачи имплантации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494" y="5039614"/>
            <a:ext cx="1426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2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миомы </a:t>
            </a:r>
            <a:r>
              <a:rPr sz="1200" b="1" dirty="0">
                <a:latin typeface="Times New Roman"/>
                <a:cs typeface="Times New Roman"/>
              </a:rPr>
              <a:t>матки,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эндометриоз, аденомиоз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2316" y="1636014"/>
            <a:ext cx="100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Сохранение фертильности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12557" y="2605785"/>
            <a:ext cx="1099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Синдром поликистозных яичников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8073" y="2563748"/>
            <a:ext cx="1310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ЭКО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(Экстракорпораль </a:t>
            </a:r>
            <a:r>
              <a:rPr sz="1200" b="1" spc="-25" dirty="0">
                <a:latin typeface="Times New Roman"/>
                <a:cs typeface="Times New Roman"/>
              </a:rPr>
              <a:t>ное </a:t>
            </a:r>
            <a:r>
              <a:rPr sz="1200" b="1" spc="-10" dirty="0">
                <a:latin typeface="Times New Roman"/>
                <a:cs typeface="Times New Roman"/>
              </a:rPr>
              <a:t>оплодотворение)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4038" y="4055109"/>
            <a:ext cx="71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Мужское бесплодие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4125" y="2924987"/>
            <a:ext cx="271983" cy="42857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046471" y="2366810"/>
            <a:ext cx="2787015" cy="3174365"/>
            <a:chOff x="5046471" y="2366810"/>
            <a:chExt cx="2787015" cy="317436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8559" y="3970147"/>
              <a:ext cx="304800" cy="3422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3999" y="2405403"/>
              <a:ext cx="159128" cy="1523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717918" y="2534780"/>
              <a:ext cx="311150" cy="144145"/>
            </a:xfrm>
            <a:custGeom>
              <a:avLst/>
              <a:gdLst/>
              <a:ahLst/>
              <a:cxnLst/>
              <a:rect l="l" t="t" r="r" b="b"/>
              <a:pathLst>
                <a:path w="311150" h="144144">
                  <a:moveTo>
                    <a:pt x="304065" y="93364"/>
                  </a:moveTo>
                  <a:lnTo>
                    <a:pt x="42911" y="93364"/>
                  </a:lnTo>
                  <a:lnTo>
                    <a:pt x="53282" y="93661"/>
                  </a:lnTo>
                  <a:lnTo>
                    <a:pt x="59041" y="93661"/>
                  </a:lnTo>
                  <a:lnTo>
                    <a:pt x="63362" y="95249"/>
                  </a:lnTo>
                  <a:lnTo>
                    <a:pt x="68402" y="96837"/>
                  </a:lnTo>
                  <a:lnTo>
                    <a:pt x="71281" y="98424"/>
                  </a:lnTo>
                  <a:lnTo>
                    <a:pt x="74882" y="100012"/>
                  </a:lnTo>
                  <a:lnTo>
                    <a:pt x="79922" y="102393"/>
                  </a:lnTo>
                  <a:lnTo>
                    <a:pt x="94323" y="110430"/>
                  </a:lnTo>
                  <a:lnTo>
                    <a:pt x="102401" y="114783"/>
                  </a:lnTo>
                  <a:lnTo>
                    <a:pt x="110884" y="119061"/>
                  </a:lnTo>
                  <a:lnTo>
                    <a:pt x="135183" y="131898"/>
                  </a:lnTo>
                  <a:lnTo>
                    <a:pt x="142563" y="135730"/>
                  </a:lnTo>
                  <a:lnTo>
                    <a:pt x="152644" y="139699"/>
                  </a:lnTo>
                  <a:lnTo>
                    <a:pt x="159188" y="143705"/>
                  </a:lnTo>
                  <a:lnTo>
                    <a:pt x="173748" y="143705"/>
                  </a:lnTo>
                  <a:lnTo>
                    <a:pt x="183784" y="142774"/>
                  </a:lnTo>
                  <a:lnTo>
                    <a:pt x="195169" y="141100"/>
                  </a:lnTo>
                  <a:lnTo>
                    <a:pt x="219593" y="136685"/>
                  </a:lnTo>
                  <a:lnTo>
                    <a:pt x="244806" y="132555"/>
                  </a:lnTo>
                  <a:lnTo>
                    <a:pt x="254098" y="130397"/>
                  </a:lnTo>
                  <a:lnTo>
                    <a:pt x="262448" y="126007"/>
                  </a:lnTo>
                  <a:lnTo>
                    <a:pt x="269716" y="120723"/>
                  </a:lnTo>
                  <a:lnTo>
                    <a:pt x="275766" y="115886"/>
                  </a:lnTo>
                  <a:lnTo>
                    <a:pt x="283001" y="110951"/>
                  </a:lnTo>
                  <a:lnTo>
                    <a:pt x="290437" y="105568"/>
                  </a:lnTo>
                  <a:lnTo>
                    <a:pt x="297739" y="99590"/>
                  </a:lnTo>
                  <a:lnTo>
                    <a:pt x="304065" y="93364"/>
                  </a:lnTo>
                  <a:close/>
                </a:path>
                <a:path w="311150" h="144144">
                  <a:moveTo>
                    <a:pt x="11856" y="10321"/>
                  </a:moveTo>
                  <a:lnTo>
                    <a:pt x="4320" y="10321"/>
                  </a:lnTo>
                  <a:lnTo>
                    <a:pt x="1440" y="11114"/>
                  </a:lnTo>
                  <a:lnTo>
                    <a:pt x="0" y="14283"/>
                  </a:lnTo>
                  <a:lnTo>
                    <a:pt x="0" y="89693"/>
                  </a:lnTo>
                  <a:lnTo>
                    <a:pt x="2160" y="92868"/>
                  </a:lnTo>
                  <a:lnTo>
                    <a:pt x="6480" y="93661"/>
                  </a:lnTo>
                  <a:lnTo>
                    <a:pt x="26910" y="93364"/>
                  </a:lnTo>
                  <a:lnTo>
                    <a:pt x="304065" y="93364"/>
                  </a:lnTo>
                  <a:lnTo>
                    <a:pt x="304569" y="92868"/>
                  </a:lnTo>
                  <a:lnTo>
                    <a:pt x="308885" y="88900"/>
                  </a:lnTo>
                  <a:lnTo>
                    <a:pt x="311053" y="84137"/>
                  </a:lnTo>
                  <a:lnTo>
                    <a:pt x="310903" y="83145"/>
                  </a:lnTo>
                  <a:lnTo>
                    <a:pt x="208985" y="83145"/>
                  </a:lnTo>
                  <a:lnTo>
                    <a:pt x="197240" y="82301"/>
                  </a:lnTo>
                  <a:lnTo>
                    <a:pt x="185812" y="79387"/>
                  </a:lnTo>
                  <a:lnTo>
                    <a:pt x="183604" y="78581"/>
                  </a:lnTo>
                  <a:lnTo>
                    <a:pt x="177850" y="76200"/>
                  </a:lnTo>
                  <a:lnTo>
                    <a:pt x="173524" y="73818"/>
                  </a:lnTo>
                  <a:lnTo>
                    <a:pt x="171366" y="73025"/>
                  </a:lnTo>
                  <a:lnTo>
                    <a:pt x="167040" y="70644"/>
                  </a:lnTo>
                  <a:lnTo>
                    <a:pt x="164882" y="70644"/>
                  </a:lnTo>
                  <a:lnTo>
                    <a:pt x="164253" y="69948"/>
                  </a:lnTo>
                  <a:lnTo>
                    <a:pt x="162724" y="69056"/>
                  </a:lnTo>
                  <a:lnTo>
                    <a:pt x="167769" y="69056"/>
                  </a:lnTo>
                  <a:lnTo>
                    <a:pt x="175682" y="67468"/>
                  </a:lnTo>
                  <a:lnTo>
                    <a:pt x="248651" y="67468"/>
                  </a:lnTo>
                  <a:lnTo>
                    <a:pt x="249851" y="66674"/>
                  </a:lnTo>
                  <a:lnTo>
                    <a:pt x="252009" y="63500"/>
                  </a:lnTo>
                  <a:lnTo>
                    <a:pt x="253448" y="60325"/>
                  </a:lnTo>
                  <a:lnTo>
                    <a:pt x="257044" y="53181"/>
                  </a:lnTo>
                  <a:lnTo>
                    <a:pt x="220329" y="27785"/>
                  </a:lnTo>
                  <a:lnTo>
                    <a:pt x="213126" y="26190"/>
                  </a:lnTo>
                  <a:lnTo>
                    <a:pt x="202833" y="24902"/>
                  </a:lnTo>
                  <a:lnTo>
                    <a:pt x="184671" y="23516"/>
                  </a:lnTo>
                  <a:lnTo>
                    <a:pt x="176401" y="22228"/>
                  </a:lnTo>
                  <a:lnTo>
                    <a:pt x="172805" y="21436"/>
                  </a:lnTo>
                  <a:lnTo>
                    <a:pt x="165602" y="16671"/>
                  </a:lnTo>
                  <a:lnTo>
                    <a:pt x="156241" y="11906"/>
                  </a:lnTo>
                  <a:lnTo>
                    <a:pt x="153771" y="10716"/>
                  </a:lnTo>
                  <a:lnTo>
                    <a:pt x="24660" y="10716"/>
                  </a:lnTo>
                  <a:lnTo>
                    <a:pt x="11856" y="10321"/>
                  </a:lnTo>
                  <a:close/>
                </a:path>
                <a:path w="311150" h="144144">
                  <a:moveTo>
                    <a:pt x="296647" y="51593"/>
                  </a:moveTo>
                  <a:lnTo>
                    <a:pt x="287681" y="52598"/>
                  </a:lnTo>
                  <a:lnTo>
                    <a:pt x="279458" y="56058"/>
                  </a:lnTo>
                  <a:lnTo>
                    <a:pt x="272448" y="60858"/>
                  </a:lnTo>
                  <a:lnTo>
                    <a:pt x="267125" y="65881"/>
                  </a:lnTo>
                  <a:lnTo>
                    <a:pt x="259812" y="72367"/>
                  </a:lnTo>
                  <a:lnTo>
                    <a:pt x="221000" y="82500"/>
                  </a:lnTo>
                  <a:lnTo>
                    <a:pt x="208985" y="83145"/>
                  </a:lnTo>
                  <a:lnTo>
                    <a:pt x="310903" y="83145"/>
                  </a:lnTo>
                  <a:lnTo>
                    <a:pt x="310335" y="79387"/>
                  </a:lnTo>
                  <a:lnTo>
                    <a:pt x="310333" y="76200"/>
                  </a:lnTo>
                  <a:lnTo>
                    <a:pt x="306008" y="76200"/>
                  </a:lnTo>
                  <a:lnTo>
                    <a:pt x="305288" y="73818"/>
                  </a:lnTo>
                  <a:lnTo>
                    <a:pt x="305946" y="72367"/>
                  </a:lnTo>
                  <a:lnTo>
                    <a:pt x="306008" y="72230"/>
                  </a:lnTo>
                  <a:lnTo>
                    <a:pt x="310333" y="68262"/>
                  </a:lnTo>
                  <a:lnTo>
                    <a:pt x="310333" y="65881"/>
                  </a:lnTo>
                  <a:lnTo>
                    <a:pt x="311053" y="57150"/>
                  </a:lnTo>
                  <a:lnTo>
                    <a:pt x="303130" y="52387"/>
                  </a:lnTo>
                  <a:lnTo>
                    <a:pt x="296647" y="51593"/>
                  </a:lnTo>
                  <a:close/>
                </a:path>
                <a:path w="311150" h="144144">
                  <a:moveTo>
                    <a:pt x="310333" y="74612"/>
                  </a:moveTo>
                  <a:lnTo>
                    <a:pt x="306008" y="76200"/>
                  </a:lnTo>
                  <a:lnTo>
                    <a:pt x="310333" y="76200"/>
                  </a:lnTo>
                  <a:lnTo>
                    <a:pt x="310333" y="74612"/>
                  </a:lnTo>
                  <a:close/>
                </a:path>
                <a:path w="311150" h="144144">
                  <a:moveTo>
                    <a:pt x="248651" y="67468"/>
                  </a:moveTo>
                  <a:lnTo>
                    <a:pt x="175682" y="67468"/>
                  </a:lnTo>
                  <a:lnTo>
                    <a:pt x="193708" y="69217"/>
                  </a:lnTo>
                  <a:lnTo>
                    <a:pt x="222284" y="70829"/>
                  </a:lnTo>
                  <a:lnTo>
                    <a:pt x="234006" y="72230"/>
                  </a:lnTo>
                  <a:lnTo>
                    <a:pt x="238332" y="73025"/>
                  </a:lnTo>
                  <a:lnTo>
                    <a:pt x="242648" y="71437"/>
                  </a:lnTo>
                  <a:lnTo>
                    <a:pt x="248651" y="67468"/>
                  </a:lnTo>
                  <a:close/>
                </a:path>
                <a:path w="311150" h="144144">
                  <a:moveTo>
                    <a:pt x="118806" y="0"/>
                  </a:moveTo>
                  <a:lnTo>
                    <a:pt x="74702" y="3471"/>
                  </a:lnTo>
                  <a:lnTo>
                    <a:pt x="52561" y="8726"/>
                  </a:lnTo>
                  <a:lnTo>
                    <a:pt x="40163" y="10540"/>
                  </a:lnTo>
                  <a:lnTo>
                    <a:pt x="24660" y="10716"/>
                  </a:lnTo>
                  <a:lnTo>
                    <a:pt x="153771" y="10716"/>
                  </a:lnTo>
                  <a:lnTo>
                    <a:pt x="148669" y="8258"/>
                  </a:lnTo>
                  <a:lnTo>
                    <a:pt x="139951" y="4760"/>
                  </a:lnTo>
                  <a:lnTo>
                    <a:pt x="130019" y="1858"/>
                  </a:lnTo>
                  <a:lnTo>
                    <a:pt x="118806" y="0"/>
                  </a:lnTo>
                  <a:close/>
                </a:path>
              </a:pathLst>
            </a:custGeom>
            <a:solidFill>
              <a:srgbClr val="D5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7511" y="3176905"/>
              <a:ext cx="1347596" cy="1452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1765" y="3641318"/>
              <a:ext cx="945007" cy="3369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6471" y="3956812"/>
              <a:ext cx="139052" cy="41427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09995" y="2366810"/>
              <a:ext cx="248538" cy="3446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41668" y="5178679"/>
              <a:ext cx="342900" cy="3619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22540" y="4837138"/>
              <a:ext cx="289826" cy="3139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09814" y="2955353"/>
              <a:ext cx="168922" cy="418274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96661" y="4780356"/>
            <a:ext cx="453593" cy="413054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467550" y="487172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1"/>
                </a:lnTo>
                <a:lnTo>
                  <a:pt x="60402" y="30203"/>
                </a:lnTo>
                <a:lnTo>
                  <a:pt x="28465" y="64081"/>
                </a:lnTo>
                <a:lnTo>
                  <a:pt x="7521" y="107029"/>
                </a:lnTo>
                <a:lnTo>
                  <a:pt x="0" y="156463"/>
                </a:lnTo>
                <a:lnTo>
                  <a:pt x="7521" y="205947"/>
                </a:lnTo>
                <a:lnTo>
                  <a:pt x="28465" y="248901"/>
                </a:lnTo>
                <a:lnTo>
                  <a:pt x="60402" y="282760"/>
                </a:lnTo>
                <a:lnTo>
                  <a:pt x="100902" y="304958"/>
                </a:lnTo>
                <a:lnTo>
                  <a:pt x="147535" y="312927"/>
                </a:lnTo>
                <a:lnTo>
                  <a:pt x="194169" y="304958"/>
                </a:lnTo>
                <a:lnTo>
                  <a:pt x="234669" y="282760"/>
                </a:lnTo>
                <a:lnTo>
                  <a:pt x="266606" y="248901"/>
                </a:lnTo>
                <a:lnTo>
                  <a:pt x="287550" y="205947"/>
                </a:lnTo>
                <a:lnTo>
                  <a:pt x="295071" y="156463"/>
                </a:lnTo>
                <a:lnTo>
                  <a:pt x="287550" y="107029"/>
                </a:lnTo>
                <a:lnTo>
                  <a:pt x="266606" y="64081"/>
                </a:lnTo>
                <a:lnTo>
                  <a:pt x="234669" y="30203"/>
                </a:lnTo>
                <a:lnTo>
                  <a:pt x="194169" y="7981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6380" cy="6858000"/>
          </a:xfrm>
          <a:custGeom>
            <a:avLst/>
            <a:gdLst/>
            <a:ahLst/>
            <a:cxnLst/>
            <a:rect l="l" t="t" r="r" b="b"/>
            <a:pathLst>
              <a:path w="9136380" h="6858000">
                <a:moveTo>
                  <a:pt x="9135988" y="6858000"/>
                </a:moveTo>
                <a:lnTo>
                  <a:pt x="9135988" y="0"/>
                </a:lnTo>
                <a:lnTo>
                  <a:pt x="0" y="0"/>
                </a:lnTo>
                <a:lnTo>
                  <a:pt x="0" y="6858000"/>
                </a:lnTo>
                <a:lnTo>
                  <a:pt x="9135988" y="6858000"/>
                </a:lnTo>
                <a:close/>
              </a:path>
            </a:pathLst>
          </a:custGeom>
          <a:solidFill>
            <a:srgbClr val="F3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900" y="1213484"/>
            <a:ext cx="8291830" cy="3904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Вспомогательные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репродуктивные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технологии</a:t>
            </a:r>
            <a:endParaRPr sz="20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1780"/>
              </a:spcBef>
              <a:buChar char="-"/>
              <a:tabLst>
                <a:tab pos="1460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Внутриматочная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инсеминация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(IUI).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5"/>
              </a:spcBef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ЭКО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(IVF).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5"/>
              </a:spcBef>
              <a:buChar char="-"/>
              <a:tabLst>
                <a:tab pos="1460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Интраплазматическая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инъекция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морфологически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правильного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сперматозода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(IMSI)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0"/>
              </a:spcBef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Интрацитоплазматическая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инъекция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сперматозоида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(ICSI).</a:t>
            </a:r>
            <a:endParaRPr sz="1800">
              <a:latin typeface="Times New Roman"/>
              <a:cs typeface="Times New Roman"/>
            </a:endParaRPr>
          </a:p>
          <a:p>
            <a:pPr marL="146685" indent="-133985">
              <a:lnSpc>
                <a:spcPct val="100000"/>
              </a:lnSpc>
              <a:spcBef>
                <a:spcPts val="870"/>
              </a:spcBef>
              <a:buChar char="-"/>
              <a:tabLst>
                <a:tab pos="146685" algn="l"/>
              </a:tabLst>
            </a:pPr>
            <a:r>
              <a:rPr sz="1800" dirty="0">
                <a:latin typeface="Times New Roman"/>
                <a:cs typeface="Times New Roman"/>
              </a:rPr>
              <a:t>Вспомогательный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хетчинг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(AH)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0"/>
              </a:spcBef>
              <a:buChar char="-"/>
              <a:tabLst>
                <a:tab pos="146050" algn="l"/>
              </a:tabLst>
            </a:pPr>
            <a:r>
              <a:rPr sz="1800" spc="-10" dirty="0">
                <a:latin typeface="Times New Roman"/>
                <a:cs typeface="Times New Roman"/>
              </a:rPr>
              <a:t>Тестикулярная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экстракция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сперматозоида(TESE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PESA).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5"/>
              </a:spcBef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Криоконсервация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эмбрионов.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spcBef>
                <a:spcPts val="865"/>
              </a:spcBef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Эмбриоскопия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b="1" spc="-10" dirty="0">
                <a:latin typeface="Times New Roman"/>
                <a:cs typeface="Times New Roman"/>
              </a:rPr>
              <a:t>Embryoscope).</a:t>
            </a:r>
            <a:endParaRPr sz="1800">
              <a:latin typeface="Times New Roman"/>
              <a:cs typeface="Times New Roman"/>
            </a:endParaRPr>
          </a:p>
          <a:p>
            <a:pPr marL="146685" indent="-133985">
              <a:lnSpc>
                <a:spcPct val="100000"/>
              </a:lnSpc>
              <a:spcBef>
                <a:spcPts val="865"/>
              </a:spcBef>
              <a:buChar char="-"/>
              <a:tabLst>
                <a:tab pos="146685" algn="l"/>
              </a:tabLst>
            </a:pPr>
            <a:r>
              <a:rPr sz="1800" dirty="0">
                <a:latin typeface="Times New Roman"/>
                <a:cs typeface="Times New Roman"/>
              </a:rPr>
              <a:t>Преимплантационный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генетический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скрининг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(PGS).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50" y="1682751"/>
            <a:ext cx="5456555" cy="45720"/>
          </a:xfrm>
          <a:custGeom>
            <a:avLst/>
            <a:gdLst/>
            <a:ahLst/>
            <a:cxnLst/>
            <a:rect l="l" t="t" r="r" b="b"/>
            <a:pathLst>
              <a:path w="5456555" h="45719">
                <a:moveTo>
                  <a:pt x="5456428" y="0"/>
                </a:moveTo>
                <a:lnTo>
                  <a:pt x="0" y="0"/>
                </a:lnTo>
                <a:lnTo>
                  <a:pt x="0" y="45718"/>
                </a:lnTo>
                <a:lnTo>
                  <a:pt x="5456428" y="45718"/>
                </a:lnTo>
                <a:lnTo>
                  <a:pt x="5456428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821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05" dirty="0"/>
              <a:t> </a:t>
            </a:r>
            <a:r>
              <a:rPr sz="2400" spc="-10" dirty="0"/>
              <a:t>направления</a:t>
            </a:r>
            <a:r>
              <a:rPr sz="2400" spc="-55" dirty="0"/>
              <a:t> </a:t>
            </a:r>
            <a:r>
              <a:rPr sz="2400" dirty="0"/>
              <a:t>лечения</a:t>
            </a:r>
            <a:r>
              <a:rPr sz="2400" spc="-100" dirty="0"/>
              <a:t> </a:t>
            </a:r>
            <a:r>
              <a:rPr sz="2400" dirty="0"/>
              <a:t>(</a:t>
            </a:r>
            <a:r>
              <a:rPr sz="2400" spc="-100" dirty="0"/>
              <a:t> </a:t>
            </a:r>
            <a:r>
              <a:rPr sz="2400" spc="-10" dirty="0"/>
              <a:t>Бесплодие)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67550" y="487172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1"/>
                </a:lnTo>
                <a:lnTo>
                  <a:pt x="60402" y="30203"/>
                </a:lnTo>
                <a:lnTo>
                  <a:pt x="28465" y="64081"/>
                </a:lnTo>
                <a:lnTo>
                  <a:pt x="7521" y="107029"/>
                </a:lnTo>
                <a:lnTo>
                  <a:pt x="0" y="156463"/>
                </a:lnTo>
                <a:lnTo>
                  <a:pt x="7521" y="205947"/>
                </a:lnTo>
                <a:lnTo>
                  <a:pt x="28465" y="248901"/>
                </a:lnTo>
                <a:lnTo>
                  <a:pt x="60402" y="282760"/>
                </a:lnTo>
                <a:lnTo>
                  <a:pt x="100902" y="304958"/>
                </a:lnTo>
                <a:lnTo>
                  <a:pt x="147535" y="312927"/>
                </a:lnTo>
                <a:lnTo>
                  <a:pt x="194169" y="304958"/>
                </a:lnTo>
                <a:lnTo>
                  <a:pt x="234669" y="282760"/>
                </a:lnTo>
                <a:lnTo>
                  <a:pt x="266606" y="248901"/>
                </a:lnTo>
                <a:lnTo>
                  <a:pt x="287550" y="205947"/>
                </a:lnTo>
                <a:lnTo>
                  <a:pt x="295071" y="156463"/>
                </a:lnTo>
                <a:lnTo>
                  <a:pt x="287550" y="107029"/>
                </a:lnTo>
                <a:lnTo>
                  <a:pt x="266606" y="64081"/>
                </a:lnTo>
                <a:lnTo>
                  <a:pt x="234669" y="30203"/>
                </a:lnTo>
                <a:lnTo>
                  <a:pt x="194169" y="7981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528" y="5517235"/>
            <a:ext cx="8239379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668" y="2078583"/>
            <a:ext cx="3252470" cy="1690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Times New Roman"/>
                <a:cs typeface="Times New Roman"/>
              </a:rPr>
              <a:t>Ранняя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точная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диагностика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400" spc="-10" dirty="0">
                <a:latin typeface="Times New Roman"/>
                <a:cs typeface="Times New Roman"/>
              </a:rPr>
              <a:t>микрокальцификации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возможна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благодаря </a:t>
            </a:r>
            <a:r>
              <a:rPr sz="1400" dirty="0">
                <a:latin typeface="Times New Roman"/>
                <a:cs typeface="Times New Roman"/>
              </a:rPr>
              <a:t>внедрению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новейшего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медицинского </a:t>
            </a:r>
            <a:r>
              <a:rPr sz="1400" spc="-20" dirty="0">
                <a:latin typeface="Times New Roman"/>
                <a:cs typeface="Times New Roman"/>
              </a:rPr>
              <a:t>оборудования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диагностики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молочных желез.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25" dirty="0">
                <a:solidFill>
                  <a:srgbClr val="7E7E7E"/>
                </a:solidFill>
                <a:latin typeface="Times New Roman"/>
                <a:cs typeface="Times New Roman"/>
              </a:rPr>
              <a:t>Точный</a:t>
            </a:r>
            <a:r>
              <a:rPr sz="1400" spc="-4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осмотр</a:t>
            </a:r>
            <a:r>
              <a:rPr sz="1400" spc="-1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и интерпретация</a:t>
            </a:r>
            <a:r>
              <a:rPr sz="1400" spc="-1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Times New Roman"/>
                <a:cs typeface="Times New Roman"/>
              </a:rPr>
              <a:t>врача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650" y="1237564"/>
            <a:ext cx="42678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imes New Roman"/>
                <a:cs typeface="Times New Roman"/>
              </a:rPr>
              <a:t>Раннее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выявление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заболеваний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65" dirty="0">
                <a:latin typeface="Times New Roman"/>
                <a:cs typeface="Times New Roman"/>
              </a:rPr>
              <a:t>щитовидной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железы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молочной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железы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4714" y="1232585"/>
            <a:ext cx="5209540" cy="5321300"/>
            <a:chOff x="3934714" y="1232585"/>
            <a:chExt cx="5209540" cy="5321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4714" y="1232585"/>
              <a:ext cx="5209286" cy="5320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1527" y="3359772"/>
              <a:ext cx="833881" cy="2744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35878" y="3723259"/>
            <a:ext cx="1652905" cy="65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Хирургия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молочной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щитовидной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ts val="1600"/>
              </a:lnSpc>
            </a:pPr>
            <a:r>
              <a:rPr sz="1400" b="1" spc="-10" dirty="0">
                <a:latin typeface="Times New Roman"/>
                <a:cs typeface="Times New Roman"/>
              </a:rPr>
              <a:t>железы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6226" y="1984628"/>
            <a:ext cx="1327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746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Генетическией</a:t>
            </a:r>
            <a:r>
              <a:rPr sz="1200" b="1" spc="5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тест </a:t>
            </a:r>
            <a:r>
              <a:rPr sz="1200" b="1" spc="-10" dirty="0">
                <a:latin typeface="Times New Roman"/>
                <a:cs typeface="Times New Roman"/>
              </a:rPr>
              <a:t>BRCA(грудь)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BRAF(щит.железа)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7928" y="3512311"/>
            <a:ext cx="1410335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 marR="73025" indent="-63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Times New Roman"/>
                <a:cs typeface="Times New Roman"/>
              </a:rPr>
              <a:t>Маммотомия </a:t>
            </a:r>
            <a:r>
              <a:rPr sz="1100" b="1" dirty="0">
                <a:latin typeface="Times New Roman"/>
                <a:cs typeface="Times New Roman"/>
              </a:rPr>
              <a:t>молочной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железы, </a:t>
            </a:r>
            <a:r>
              <a:rPr sz="1100" b="1" dirty="0">
                <a:latin typeface="Times New Roman"/>
                <a:cs typeface="Times New Roman"/>
              </a:rPr>
              <a:t>биопсия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и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удаление опухоли, минимальное</a:t>
            </a:r>
            <a:endParaRPr sz="11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образование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рубцов </a:t>
            </a:r>
            <a:r>
              <a:rPr sz="1100" b="1" spc="-50" dirty="0">
                <a:latin typeface="Times New Roman"/>
                <a:cs typeface="Times New Roman"/>
              </a:rPr>
              <a:t>и </a:t>
            </a:r>
            <a:r>
              <a:rPr sz="1100" b="1" dirty="0">
                <a:latin typeface="Times New Roman"/>
                <a:cs typeface="Times New Roman"/>
              </a:rPr>
              <a:t>быстрое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возвращение </a:t>
            </a:r>
            <a:r>
              <a:rPr sz="1100" b="1" dirty="0">
                <a:latin typeface="Times New Roman"/>
                <a:cs typeface="Times New Roman"/>
              </a:rPr>
              <a:t>к</a:t>
            </a:r>
            <a:r>
              <a:rPr sz="1100" b="1" spc="-10" dirty="0">
                <a:latin typeface="Times New Roman"/>
                <a:cs typeface="Times New Roman"/>
              </a:rPr>
              <a:t> повседневной жизн</a:t>
            </a:r>
            <a:r>
              <a:rPr sz="1100" spc="-1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0861" y="5021960"/>
            <a:ext cx="121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Точный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осмотр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интерпретация врача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8916" y="3543045"/>
            <a:ext cx="12147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141605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При </a:t>
            </a:r>
            <a:r>
              <a:rPr sz="1200" b="1" spc="-10" dirty="0">
                <a:latin typeface="Times New Roman"/>
                <a:cs typeface="Times New Roman"/>
              </a:rPr>
              <a:t>обнаружении нарушений щитовидной железы</a:t>
            </a:r>
            <a:endParaRPr sz="1200">
              <a:latin typeface="Times New Roman"/>
              <a:cs typeface="Times New Roman"/>
            </a:endParaRPr>
          </a:p>
          <a:p>
            <a:pPr marL="73660" marR="5080" indent="-6096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проводится</a:t>
            </a:r>
            <a:r>
              <a:rPr sz="1200" b="1" spc="-20" dirty="0">
                <a:latin typeface="Times New Roman"/>
                <a:cs typeface="Times New Roman"/>
              </a:rPr>
              <a:t> сразу </a:t>
            </a:r>
            <a:r>
              <a:rPr sz="1200" b="1" spc="-10" dirty="0">
                <a:latin typeface="Times New Roman"/>
                <a:cs typeface="Times New Roman"/>
              </a:rPr>
              <a:t>тонкоигольная аспирационная</a:t>
            </a:r>
            <a:endParaRPr sz="12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цитология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568" y="4842509"/>
            <a:ext cx="3196590" cy="157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249554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8600" algn="l"/>
              </a:tabLst>
            </a:pPr>
            <a:r>
              <a:rPr sz="1100" b="1" dirty="0">
                <a:latin typeface="Times New Roman"/>
                <a:cs typeface="Times New Roman"/>
              </a:rPr>
              <a:t>Систематическое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управление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посредством сотрудничества</a:t>
            </a:r>
            <a:endParaRPr sz="1100">
              <a:latin typeface="Times New Roman"/>
              <a:cs typeface="Times New Roman"/>
            </a:endParaRPr>
          </a:p>
          <a:p>
            <a:pPr marL="228600" marR="5080" indent="-21653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228600" algn="l"/>
              </a:tabLst>
            </a:pPr>
            <a:r>
              <a:rPr sz="1100" b="1" dirty="0">
                <a:latin typeface="Times New Roman"/>
                <a:cs typeface="Times New Roman"/>
              </a:rPr>
              <a:t>Точные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и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безопасные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процедуры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и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операции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50" dirty="0">
                <a:latin typeface="Times New Roman"/>
                <a:cs typeface="Times New Roman"/>
              </a:rPr>
              <a:t>с </a:t>
            </a:r>
            <a:r>
              <a:rPr sz="1100" b="1" dirty="0">
                <a:latin typeface="Times New Roman"/>
                <a:cs typeface="Times New Roman"/>
              </a:rPr>
              <a:t>использованием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самого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современного оборудования.</a:t>
            </a:r>
            <a:endParaRPr sz="1100">
              <a:latin typeface="Times New Roman"/>
              <a:cs typeface="Times New Roman"/>
            </a:endParaRPr>
          </a:p>
          <a:p>
            <a:pPr marL="228600" marR="303530" indent="-216535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228600" algn="l"/>
              </a:tabLst>
            </a:pPr>
            <a:r>
              <a:rPr sz="1100" dirty="0">
                <a:latin typeface="Times New Roman"/>
                <a:cs typeface="Times New Roman"/>
              </a:rPr>
              <a:t>Все,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приема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обследования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10" dirty="0">
                <a:latin typeface="Times New Roman"/>
                <a:cs typeface="Times New Roman"/>
              </a:rPr>
              <a:t> операции, </a:t>
            </a:r>
            <a:r>
              <a:rPr sz="1100" dirty="0">
                <a:latin typeface="Times New Roman"/>
                <a:cs typeface="Times New Roman"/>
              </a:rPr>
              <a:t>происходит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одном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месте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 </a:t>
            </a:r>
            <a:r>
              <a:rPr sz="1100" spc="-10" dirty="0">
                <a:latin typeface="Times New Roman"/>
                <a:cs typeface="Times New Roman"/>
              </a:rPr>
              <a:t>системе</a:t>
            </a:r>
            <a:endParaRPr sz="11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100" b="1" i="1" spc="-20" dirty="0">
                <a:latin typeface="Times New Roman"/>
                <a:cs typeface="Times New Roman"/>
              </a:rPr>
              <a:t>ONE-</a:t>
            </a:r>
            <a:r>
              <a:rPr sz="1100" b="1" i="1" dirty="0">
                <a:latin typeface="Times New Roman"/>
                <a:cs typeface="Times New Roman"/>
              </a:rPr>
              <a:t>STOP</a:t>
            </a:r>
            <a:r>
              <a:rPr sz="1100" b="1" i="1" spc="-1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TOTAL</a:t>
            </a:r>
            <a:r>
              <a:rPr sz="1100" b="1" i="1" spc="-1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CARE</a:t>
            </a:r>
            <a:r>
              <a:rPr sz="1100" b="1" i="1" spc="-15" dirty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SYSTEM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7627" y="3846576"/>
            <a:ext cx="894588" cy="19583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3603" y="3846576"/>
            <a:ext cx="894587" cy="19583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676" y="3846576"/>
            <a:ext cx="894588" cy="19583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49146" y="4082034"/>
            <a:ext cx="6032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ность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0154" y="4206621"/>
            <a:ext cx="5911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Быстро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282" y="4181983"/>
            <a:ext cx="7181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Точность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6102" y="189992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48" y="0"/>
                </a:moveTo>
                <a:lnTo>
                  <a:pt x="100913" y="7982"/>
                </a:lnTo>
                <a:lnTo>
                  <a:pt x="60410" y="30211"/>
                </a:lnTo>
                <a:lnTo>
                  <a:pt x="28469" y="64108"/>
                </a:lnTo>
                <a:lnTo>
                  <a:pt x="7522" y="107094"/>
                </a:lnTo>
                <a:lnTo>
                  <a:pt x="0" y="156590"/>
                </a:lnTo>
                <a:lnTo>
                  <a:pt x="7522" y="206025"/>
                </a:lnTo>
                <a:lnTo>
                  <a:pt x="28469" y="248973"/>
                </a:lnTo>
                <a:lnTo>
                  <a:pt x="60410" y="282851"/>
                </a:lnTo>
                <a:lnTo>
                  <a:pt x="100913" y="305073"/>
                </a:lnTo>
                <a:lnTo>
                  <a:pt x="147548" y="313054"/>
                </a:lnTo>
                <a:lnTo>
                  <a:pt x="194181" y="305073"/>
                </a:lnTo>
                <a:lnTo>
                  <a:pt x="234681" y="282851"/>
                </a:lnTo>
                <a:lnTo>
                  <a:pt x="266619" y="248973"/>
                </a:lnTo>
                <a:lnTo>
                  <a:pt x="287563" y="206025"/>
                </a:lnTo>
                <a:lnTo>
                  <a:pt x="295084" y="156590"/>
                </a:lnTo>
                <a:lnTo>
                  <a:pt x="287563" y="107094"/>
                </a:lnTo>
                <a:lnTo>
                  <a:pt x="266619" y="64108"/>
                </a:lnTo>
                <a:lnTo>
                  <a:pt x="234681" y="30211"/>
                </a:lnTo>
                <a:lnTo>
                  <a:pt x="194181" y="7982"/>
                </a:lnTo>
                <a:lnTo>
                  <a:pt x="147548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5" dirty="0"/>
              <a:t> </a:t>
            </a:r>
            <a:r>
              <a:rPr sz="2400" spc="-10" dirty="0"/>
              <a:t>направления</a:t>
            </a:r>
            <a:r>
              <a:rPr sz="2400" spc="-80" dirty="0"/>
              <a:t> </a:t>
            </a:r>
            <a:r>
              <a:rPr sz="2400" spc="-10" dirty="0"/>
              <a:t>лечения</a:t>
            </a:r>
            <a:endParaRPr sz="2400"/>
          </a:p>
          <a:p>
            <a:pPr marL="12700">
              <a:lnSpc>
                <a:spcPct val="100000"/>
              </a:lnSpc>
              <a:tabLst>
                <a:tab pos="414655" algn="l"/>
                <a:tab pos="82981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</a:rPr>
              <a:t>	(Хирургия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</a:rPr>
              <a:t>молочной</a:t>
            </a:r>
            <a:r>
              <a:rPr sz="2400" u="sng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щитовидной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железы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</a:rPr>
              <a:t>)</a:t>
            </a:r>
            <a:r>
              <a:rPr sz="1800"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1800"/>
          </a:p>
        </p:txBody>
      </p:sp>
      <p:sp>
        <p:nvSpPr>
          <p:cNvPr id="21" name="object 21"/>
          <p:cNvSpPr txBox="1"/>
          <p:nvPr/>
        </p:nvSpPr>
        <p:spPr>
          <a:xfrm>
            <a:off x="6905625" y="2170887"/>
            <a:ext cx="1059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Современный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3D-маммограф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263" y="995527"/>
            <a:ext cx="415099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Привлечение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врача</a:t>
            </a:r>
            <a:r>
              <a:rPr sz="1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из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университетской</a:t>
            </a:r>
            <a:r>
              <a:rPr sz="1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больницы, которому</a:t>
            </a:r>
            <a:r>
              <a:rPr sz="1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удалось</a:t>
            </a:r>
            <a:r>
              <a:rPr sz="1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провести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первую</a:t>
            </a:r>
            <a:r>
              <a:rPr sz="1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в</a:t>
            </a:r>
            <a:r>
              <a:rPr sz="1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мире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роботизированную</a:t>
            </a:r>
            <a:r>
              <a:rPr sz="14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операцию</a:t>
            </a:r>
            <a:r>
              <a:rPr sz="1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по</a:t>
            </a:r>
            <a:r>
              <a:rPr sz="1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удалению</a:t>
            </a:r>
            <a:r>
              <a:rPr sz="14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грыжи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263" y="1956028"/>
            <a:ext cx="4310380" cy="187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50000"/>
              </a:lnSpc>
              <a:spcBef>
                <a:spcPts val="100"/>
              </a:spcBef>
            </a:pP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брюшной</a:t>
            </a:r>
            <a:r>
              <a:rPr sz="1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стенки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с</a:t>
            </a:r>
            <a:r>
              <a:rPr sz="1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одним</a:t>
            </a:r>
            <a:r>
              <a:rPr sz="14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отверстием</a:t>
            </a:r>
            <a:r>
              <a:rPr sz="14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путем</a:t>
            </a:r>
            <a:r>
              <a:rPr sz="1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доступа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к</a:t>
            </a:r>
            <a:r>
              <a:rPr sz="14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наружной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брюшине</a:t>
            </a:r>
            <a:r>
              <a:rPr sz="1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за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пределами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брюшной полости.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5"/>
              </a:spcBef>
            </a:pPr>
            <a:r>
              <a:rPr sz="1300" b="1" dirty="0">
                <a:solidFill>
                  <a:srgbClr val="404040"/>
                </a:solidFill>
                <a:latin typeface="Times New Roman"/>
                <a:cs typeface="Times New Roman"/>
              </a:rPr>
              <a:t>Операция</a:t>
            </a:r>
            <a:r>
              <a:rPr sz="13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методом</a:t>
            </a:r>
            <a:r>
              <a:rPr sz="13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экстраперитонеального</a:t>
            </a:r>
            <a:r>
              <a:rPr sz="13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доступа </a:t>
            </a:r>
            <a:r>
              <a:rPr sz="1300" b="1" dirty="0">
                <a:solidFill>
                  <a:srgbClr val="404040"/>
                </a:solidFill>
                <a:latin typeface="Times New Roman"/>
                <a:cs typeface="Times New Roman"/>
              </a:rPr>
              <a:t>является</a:t>
            </a:r>
            <a:r>
              <a:rPr sz="13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наиболее</a:t>
            </a:r>
            <a:r>
              <a:rPr sz="13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эффективной</a:t>
            </a:r>
            <a:r>
              <a:rPr sz="13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операцией </a:t>
            </a:r>
            <a:r>
              <a:rPr sz="1300" b="1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13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снижению частоты</a:t>
            </a:r>
            <a:r>
              <a:rPr sz="13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рецидивов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716" y="3649090"/>
            <a:ext cx="97536" cy="1889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1263" y="3809771"/>
            <a:ext cx="2820035" cy="9169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299085" algn="l"/>
              </a:tabLst>
            </a:pP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Роботизированная</a:t>
            </a:r>
            <a:r>
              <a:rPr sz="13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хирургия</a:t>
            </a:r>
            <a:endParaRPr sz="1300">
              <a:latin typeface="Times New Roman"/>
              <a:cs typeface="Times New Roman"/>
            </a:endParaRPr>
          </a:p>
          <a:p>
            <a:pPr marL="227965" indent="-179070">
              <a:lnSpc>
                <a:spcPct val="100000"/>
              </a:lnSpc>
              <a:spcBef>
                <a:spcPts val="780"/>
              </a:spcBef>
              <a:buChar char="-"/>
              <a:tabLst>
                <a:tab pos="227965" algn="l"/>
              </a:tabLst>
            </a:pPr>
            <a:r>
              <a:rPr sz="1300" spc="-25" dirty="0">
                <a:latin typeface="Times New Roman"/>
                <a:cs typeface="Times New Roman"/>
              </a:rPr>
              <a:t>Удаление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брюшной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паховойгрыжи</a:t>
            </a:r>
            <a:endParaRPr sz="1300">
              <a:latin typeface="Times New Roman"/>
              <a:cs typeface="Times New Roman"/>
            </a:endParaRPr>
          </a:p>
          <a:p>
            <a:pPr marL="232410" indent="-179070">
              <a:lnSpc>
                <a:spcPct val="100000"/>
              </a:lnSpc>
              <a:spcBef>
                <a:spcPts val="780"/>
              </a:spcBef>
              <a:buChar char="-"/>
              <a:tabLst>
                <a:tab pos="232410" algn="l"/>
              </a:tabLst>
            </a:pP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Резекция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 толстой</a:t>
            </a:r>
            <a:r>
              <a:rPr sz="13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3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прямой</a:t>
            </a:r>
            <a:r>
              <a:rPr sz="13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кишки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412" y="4800980"/>
            <a:ext cx="25482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3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Холецистэктомия, аппендэктомия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263" y="4998110"/>
            <a:ext cx="3822700" cy="18097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299085" algn="l"/>
              </a:tabLst>
            </a:pP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Заболевания</a:t>
            </a:r>
            <a:r>
              <a:rPr sz="13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imes New Roman"/>
                <a:cs typeface="Times New Roman"/>
              </a:rPr>
              <a:t>заднего</a:t>
            </a:r>
            <a:r>
              <a:rPr sz="13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прохода</a:t>
            </a:r>
            <a:endParaRPr sz="1300">
              <a:latin typeface="Times New Roman"/>
              <a:cs typeface="Times New Roman"/>
            </a:endParaRPr>
          </a:p>
          <a:p>
            <a:pPr marL="218440" marR="1229360" indent="-169545">
              <a:lnSpc>
                <a:spcPct val="150000"/>
              </a:lnSpc>
              <a:spcBef>
                <a:spcPts val="5"/>
              </a:spcBef>
            </a:pP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300" spc="1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Анальные</a:t>
            </a:r>
            <a:r>
              <a:rPr sz="13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заболевания,</a:t>
            </a:r>
            <a:r>
              <a:rPr sz="13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такие</a:t>
            </a:r>
            <a:r>
              <a:rPr sz="13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404040"/>
                </a:solidFill>
                <a:latin typeface="Times New Roman"/>
                <a:cs typeface="Times New Roman"/>
              </a:rPr>
              <a:t>как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геморрой,</a:t>
            </a:r>
            <a:r>
              <a:rPr sz="13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свищ,</a:t>
            </a:r>
            <a:r>
              <a:rPr sz="13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абсцесс</a:t>
            </a:r>
            <a:r>
              <a:rPr sz="13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300" spc="-30" dirty="0">
                <a:solidFill>
                  <a:srgbClr val="404040"/>
                </a:solidFill>
                <a:latin typeface="Times New Roman"/>
                <a:cs typeface="Times New Roman"/>
              </a:rPr>
              <a:t> т.</a:t>
            </a:r>
            <a:r>
              <a:rPr sz="13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404040"/>
                </a:solidFill>
                <a:latin typeface="Times New Roman"/>
                <a:cs typeface="Times New Roman"/>
              </a:rPr>
              <a:t>д.</a:t>
            </a:r>
            <a:endParaRPr sz="13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99085" algn="l"/>
              </a:tabLst>
            </a:pP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Заболевания</a:t>
            </a:r>
            <a:r>
              <a:rPr sz="13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тазового</a:t>
            </a:r>
            <a:r>
              <a:rPr sz="13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дна</a:t>
            </a:r>
            <a:endParaRPr sz="1300">
              <a:latin typeface="Times New Roman"/>
              <a:cs typeface="Times New Roman"/>
            </a:endParaRPr>
          </a:p>
          <a:p>
            <a:pPr marL="227965" indent="-179070">
              <a:lnSpc>
                <a:spcPct val="100000"/>
              </a:lnSpc>
              <a:spcBef>
                <a:spcPts val="780"/>
              </a:spcBef>
              <a:buChar char="-"/>
              <a:tabLst>
                <a:tab pos="227965" algn="l"/>
              </a:tabLst>
            </a:pP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Пролапс</a:t>
            </a:r>
            <a:r>
              <a:rPr sz="13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органов</a:t>
            </a:r>
            <a:r>
              <a:rPr sz="13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малого</a:t>
            </a:r>
            <a:r>
              <a:rPr sz="13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Times New Roman"/>
                <a:cs typeface="Times New Roman"/>
              </a:rPr>
              <a:t>таза</a:t>
            </a:r>
            <a:endParaRPr sz="1300">
              <a:latin typeface="Times New Roman"/>
              <a:cs typeface="Times New Roman"/>
            </a:endParaRPr>
          </a:p>
          <a:p>
            <a:pPr marL="232410" indent="-179070">
              <a:lnSpc>
                <a:spcPct val="100000"/>
              </a:lnSpc>
              <a:spcBef>
                <a:spcPts val="780"/>
              </a:spcBef>
              <a:buChar char="-"/>
              <a:tabLst>
                <a:tab pos="232410" algn="l"/>
              </a:tabLst>
            </a:pP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Недержание</a:t>
            </a:r>
            <a:r>
              <a:rPr sz="13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кала,</a:t>
            </a:r>
            <a:r>
              <a:rPr sz="13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дисфункция</a:t>
            </a:r>
            <a:r>
              <a:rPr sz="13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кишечника</a:t>
            </a:r>
            <a:r>
              <a:rPr sz="13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3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запор.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39946" y="1384325"/>
            <a:ext cx="5004435" cy="5321300"/>
            <a:chOff x="4139946" y="1384325"/>
            <a:chExt cx="5004435" cy="53213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46" y="1384325"/>
              <a:ext cx="5004054" cy="53207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9609" y="3511537"/>
              <a:ext cx="833882" cy="27445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003797" y="3956430"/>
            <a:ext cx="1367155" cy="4425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04800" marR="5080" indent="-292735">
              <a:lnSpc>
                <a:spcPts val="1600"/>
              </a:lnSpc>
              <a:spcBef>
                <a:spcPts val="220"/>
              </a:spcBef>
            </a:pPr>
            <a:r>
              <a:rPr sz="1400" b="1" spc="-10" dirty="0">
                <a:latin typeface="Times New Roman"/>
                <a:cs typeface="Times New Roman"/>
              </a:rPr>
              <a:t>Колоректальная хирургия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325" y="2166365"/>
            <a:ext cx="99250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36220">
              <a:lnSpc>
                <a:spcPts val="1370"/>
              </a:lnSpc>
              <a:spcBef>
                <a:spcPts val="204"/>
              </a:spcBef>
            </a:pPr>
            <a:r>
              <a:rPr sz="1200" b="1" dirty="0">
                <a:latin typeface="Times New Roman"/>
                <a:cs typeface="Times New Roman"/>
              </a:rPr>
              <a:t>Da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Vinci (робот-хирург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4716" y="2375661"/>
            <a:ext cx="137769" cy="1752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33590" y="2089784"/>
            <a:ext cx="89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Лечения заболеваний тазового </a:t>
            </a:r>
            <a:r>
              <a:rPr sz="1200" b="1" spc="-25" dirty="0">
                <a:latin typeface="Times New Roman"/>
                <a:cs typeface="Times New Roman"/>
              </a:rPr>
              <a:t>дна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3908" y="3889375"/>
            <a:ext cx="1217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Грыжи, колоректальные заболевания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у </a:t>
            </a:r>
            <a:r>
              <a:rPr sz="1200" b="1" dirty="0">
                <a:latin typeface="Times New Roman"/>
                <a:cs typeface="Times New Roman"/>
              </a:rPr>
              <a:t>детей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взрослых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046" y="4849748"/>
            <a:ext cx="1208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161925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Точное</a:t>
            </a:r>
            <a:r>
              <a:rPr sz="1200" b="1" spc="-50" dirty="0">
                <a:latin typeface="Times New Roman"/>
                <a:cs typeface="Times New Roman"/>
              </a:rPr>
              <a:t> и </a:t>
            </a:r>
            <a:r>
              <a:rPr sz="1200" b="1" spc="-10" dirty="0">
                <a:latin typeface="Times New Roman"/>
                <a:cs typeface="Times New Roman"/>
              </a:rPr>
              <a:t>оперативное лечение</a:t>
            </a:r>
            <a:endParaRPr sz="12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специалистами университетских клиник.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1614" y="3889375"/>
            <a:ext cx="9696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Отделенное пространство женской хирургии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2282" y="230124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4"/>
                </a:lnTo>
                <a:lnTo>
                  <a:pt x="194169" y="305073"/>
                </a:lnTo>
                <a:lnTo>
                  <a:pt x="234669" y="282851"/>
                </a:lnTo>
                <a:lnTo>
                  <a:pt x="266606" y="248973"/>
                </a:lnTo>
                <a:lnTo>
                  <a:pt x="287550" y="206025"/>
                </a:lnTo>
                <a:lnTo>
                  <a:pt x="295071" y="156590"/>
                </a:lnTo>
                <a:lnTo>
                  <a:pt x="287550" y="107094"/>
                </a:lnTo>
                <a:lnTo>
                  <a:pt x="266606" y="64108"/>
                </a:lnTo>
                <a:lnTo>
                  <a:pt x="234669" y="30211"/>
                </a:lnTo>
                <a:lnTo>
                  <a:pt x="194169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19150" y="252425"/>
            <a:ext cx="8311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40" dirty="0"/>
              <a:t> </a:t>
            </a:r>
            <a:r>
              <a:rPr sz="2400" spc="-10" dirty="0"/>
              <a:t>направления</a:t>
            </a:r>
            <a:r>
              <a:rPr sz="2400" spc="-95" dirty="0"/>
              <a:t> </a:t>
            </a:r>
            <a:r>
              <a:rPr sz="2400" spc="-10" dirty="0"/>
              <a:t>лечения</a:t>
            </a:r>
            <a:endParaRPr sz="2400"/>
          </a:p>
          <a:p>
            <a:pPr marL="12700">
              <a:lnSpc>
                <a:spcPct val="100000"/>
              </a:lnSpc>
              <a:tabLst>
                <a:tab pos="252729" algn="l"/>
                <a:tab pos="82981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(Колоректальная</a:t>
            </a:r>
            <a:r>
              <a:rPr sz="2400" u="sng" spc="-1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хирургия)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8882" y="1492139"/>
            <a:ext cx="4895215" cy="5000625"/>
            <a:chOff x="4248882" y="1492139"/>
            <a:chExt cx="4895215" cy="500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882" y="1492139"/>
              <a:ext cx="4895117" cy="5000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344" y="3485375"/>
              <a:ext cx="799922" cy="26328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74790" y="3820414"/>
            <a:ext cx="1285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Ортопедия Нейрохирургия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8659" y="2184019"/>
            <a:ext cx="1510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30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по </a:t>
            </a:r>
            <a:r>
              <a:rPr sz="1200" b="1" spc="-10" dirty="0">
                <a:latin typeface="Times New Roman"/>
                <a:cs typeface="Times New Roman"/>
              </a:rPr>
              <a:t>системеONE-</a:t>
            </a:r>
            <a:r>
              <a:rPr sz="1200" b="1" spc="-20" dirty="0">
                <a:latin typeface="Times New Roman"/>
                <a:cs typeface="Times New Roman"/>
              </a:rPr>
              <a:t>STOP </a:t>
            </a:r>
            <a:r>
              <a:rPr sz="1200" b="1" dirty="0">
                <a:latin typeface="Times New Roman"/>
                <a:cs typeface="Times New Roman"/>
              </a:rPr>
              <a:t>прием,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обледование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один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день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7621" y="2059939"/>
            <a:ext cx="181165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71755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Мультидисциплинарная </a:t>
            </a:r>
            <a:r>
              <a:rPr sz="1000" b="1" dirty="0">
                <a:latin typeface="Times New Roman"/>
                <a:cs typeface="Times New Roman"/>
              </a:rPr>
              <a:t>система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лечения: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ортопедия, </a:t>
            </a:r>
            <a:r>
              <a:rPr sz="1000" b="1" dirty="0">
                <a:latin typeface="Times New Roman"/>
                <a:cs typeface="Times New Roman"/>
              </a:rPr>
              <a:t>нейрохирургия,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сосудистая</a:t>
            </a:r>
            <a:endParaRPr sz="1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хирургия,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внутренние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болезни, </a:t>
            </a:r>
            <a:r>
              <a:rPr sz="1000" b="1" dirty="0">
                <a:latin typeface="Times New Roman"/>
                <a:cs typeface="Times New Roman"/>
              </a:rPr>
              <a:t>радиология,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анестезиология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и</a:t>
            </a:r>
            <a:r>
              <a:rPr sz="1000" b="1" dirty="0">
                <a:latin typeface="Times New Roman"/>
                <a:cs typeface="Times New Roman"/>
              </a:rPr>
              <a:t> медицина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боли.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4532" y="5089016"/>
            <a:ext cx="1195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Более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150,000 операций </a:t>
            </a:r>
            <a:r>
              <a:rPr sz="1200" b="1" dirty="0">
                <a:latin typeface="Times New Roman"/>
                <a:cs typeface="Times New Roman"/>
              </a:rPr>
              <a:t>специалистами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с </a:t>
            </a:r>
            <a:r>
              <a:rPr sz="1200" b="1" spc="-10" dirty="0">
                <a:latin typeface="Times New Roman"/>
                <a:cs typeface="Times New Roman"/>
              </a:rPr>
              <a:t>университета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6577" y="4132579"/>
            <a:ext cx="1128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Приоритет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не</a:t>
            </a:r>
            <a:r>
              <a:rPr sz="1200" b="1" spc="-10" dirty="0">
                <a:latin typeface="Times New Roman"/>
                <a:cs typeface="Times New Roman"/>
              </a:rPr>
              <a:t>хирургическо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му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лечению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6956" y="3914647"/>
            <a:ext cx="96011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Современное оборудование </a:t>
            </a:r>
            <a:r>
              <a:rPr sz="1200" b="1" dirty="0">
                <a:latin typeface="Times New Roman"/>
                <a:cs typeface="Times New Roman"/>
              </a:rPr>
              <a:t>3.0T</a:t>
            </a:r>
            <a:r>
              <a:rPr sz="1200" b="1" spc="-25" dirty="0">
                <a:latin typeface="Times New Roman"/>
                <a:cs typeface="Times New Roman"/>
              </a:rPr>
              <a:t> MRI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C-</a:t>
            </a:r>
            <a:r>
              <a:rPr sz="1200" b="1" dirty="0">
                <a:latin typeface="Times New Roman"/>
                <a:cs typeface="Times New Roman"/>
              </a:rPr>
              <a:t>arm</a:t>
            </a:r>
            <a:r>
              <a:rPr sz="1200" b="1" spc="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20" dirty="0">
                <a:latin typeface="Times New Roman"/>
                <a:cs typeface="Times New Roman"/>
              </a:rPr>
              <a:t>др..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299" y="2276309"/>
            <a:ext cx="2185035" cy="309245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4254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позвоночника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299" y="3843870"/>
            <a:ext cx="1668145" cy="309245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4318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суставов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387" y="2704338"/>
            <a:ext cx="3999229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Комплексное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наблюдение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и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лечение</a:t>
            </a:r>
            <a:r>
              <a:rPr sz="12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с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12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новейшего</a:t>
            </a:r>
            <a:r>
              <a:rPr sz="12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оборудования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для</a:t>
            </a:r>
            <a:r>
              <a:rPr sz="12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визуализации</a:t>
            </a:r>
            <a:r>
              <a:rPr sz="12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и</a:t>
            </a:r>
            <a:r>
              <a:rPr sz="12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рентгеноскопии.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95" dirty="0">
                <a:latin typeface="Times New Roman"/>
                <a:cs typeface="Times New Roman"/>
              </a:rPr>
              <a:t>  </a:t>
            </a:r>
            <a:r>
              <a:rPr sz="1200" b="1" spc="-10" dirty="0">
                <a:latin typeface="Times New Roman"/>
                <a:cs typeface="Times New Roman"/>
              </a:rPr>
              <a:t>Двунаправленная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эндоскопическая</a:t>
            </a:r>
            <a:endParaRPr sz="12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434"/>
              </a:spcBef>
            </a:pPr>
            <a:r>
              <a:rPr sz="1200" b="1" dirty="0">
                <a:latin typeface="Times New Roman"/>
                <a:cs typeface="Times New Roman"/>
              </a:rPr>
              <a:t>операция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позвоночник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117" y="4213352"/>
            <a:ext cx="397573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Лечение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стволовыми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клетками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коленного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хряща Дегенеративный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артрит</a:t>
            </a:r>
            <a:endParaRPr sz="1200">
              <a:latin typeface="Times New Roman"/>
              <a:cs typeface="Times New Roman"/>
            </a:endParaRPr>
          </a:p>
          <a:p>
            <a:pPr marL="12700" marR="36195">
              <a:lnSpc>
                <a:spcPts val="2160"/>
              </a:lnSpc>
              <a:spcBef>
                <a:spcPts val="190"/>
              </a:spcBef>
            </a:pPr>
            <a:r>
              <a:rPr sz="1200" spc="-10" dirty="0">
                <a:latin typeface="Times New Roman"/>
                <a:cs typeface="Times New Roman"/>
              </a:rPr>
              <a:t>Артроскопическая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хирургия,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эндопротезирование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суставов </a:t>
            </a:r>
            <a:r>
              <a:rPr sz="1200" dirty="0">
                <a:latin typeface="Times New Roman"/>
                <a:cs typeface="Times New Roman"/>
              </a:rPr>
              <a:t>Хирургия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мелких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суставов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(локтя,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запястья,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голеностопного </a:t>
            </a:r>
            <a:r>
              <a:rPr sz="1200" dirty="0">
                <a:latin typeface="Times New Roman"/>
                <a:cs typeface="Times New Roman"/>
              </a:rPr>
              <a:t>сустава,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плеча)</a:t>
            </a:r>
            <a:endParaRPr sz="1200">
              <a:latin typeface="Times New Roman"/>
              <a:cs typeface="Times New Roman"/>
            </a:endParaRPr>
          </a:p>
          <a:p>
            <a:pPr marL="12700" marR="656590">
              <a:lnSpc>
                <a:spcPts val="216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Восстановительное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лечение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(общая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реабилитация, </a:t>
            </a:r>
            <a:r>
              <a:rPr sz="1200" dirty="0">
                <a:latin typeface="Times New Roman"/>
                <a:cs typeface="Times New Roman"/>
              </a:rPr>
              <a:t>спортивная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специализация)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00" dirty="0">
                <a:latin typeface="Times New Roman"/>
                <a:cs typeface="Times New Roman"/>
              </a:rPr>
              <a:t>Спортивные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травмы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(повреждение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связок,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разрыв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хрящевых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-10" dirty="0">
                <a:latin typeface="Times New Roman"/>
                <a:cs typeface="Times New Roman"/>
              </a:rPr>
              <a:t>мышц)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827" y="1652270"/>
            <a:ext cx="179831" cy="2331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16127" y="1133602"/>
            <a:ext cx="38995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Ортопедия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/Нейрохирургия</a:t>
            </a:r>
            <a:endParaRPr sz="1600">
              <a:latin typeface="Times New Roman"/>
              <a:cs typeface="Times New Roman"/>
            </a:endParaRPr>
          </a:p>
          <a:p>
            <a:pPr marL="12700" marR="5080" indent="141605">
              <a:lnSpc>
                <a:spcPct val="105000"/>
              </a:lnSpc>
              <a:spcBef>
                <a:spcPts val="1730"/>
              </a:spcBef>
            </a:pPr>
            <a:r>
              <a:rPr sz="1600" dirty="0">
                <a:latin typeface="Times New Roman"/>
                <a:cs typeface="Times New Roman"/>
              </a:rPr>
              <a:t>Приоритет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не</a:t>
            </a:r>
            <a:r>
              <a:rPr sz="1600" spc="-10" dirty="0">
                <a:latin typeface="Times New Roman"/>
                <a:cs typeface="Times New Roman"/>
              </a:rPr>
              <a:t>хирургическому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минимально инвазивному лечению.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498" y="153288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69"/>
                </a:lnTo>
                <a:lnTo>
                  <a:pt x="60402" y="30167"/>
                </a:lnTo>
                <a:lnTo>
                  <a:pt x="28465" y="64026"/>
                </a:lnTo>
                <a:lnTo>
                  <a:pt x="7521" y="106980"/>
                </a:lnTo>
                <a:lnTo>
                  <a:pt x="0" y="156463"/>
                </a:lnTo>
                <a:lnTo>
                  <a:pt x="7521" y="205947"/>
                </a:lnTo>
                <a:lnTo>
                  <a:pt x="28465" y="248901"/>
                </a:lnTo>
                <a:lnTo>
                  <a:pt x="60402" y="282760"/>
                </a:lnTo>
                <a:lnTo>
                  <a:pt x="100902" y="304958"/>
                </a:lnTo>
                <a:lnTo>
                  <a:pt x="147535" y="312927"/>
                </a:lnTo>
                <a:lnTo>
                  <a:pt x="194169" y="304958"/>
                </a:lnTo>
                <a:lnTo>
                  <a:pt x="234669" y="282760"/>
                </a:lnTo>
                <a:lnTo>
                  <a:pt x="266606" y="248901"/>
                </a:lnTo>
                <a:lnTo>
                  <a:pt x="287550" y="205947"/>
                </a:lnTo>
                <a:lnTo>
                  <a:pt x="295071" y="156463"/>
                </a:lnTo>
                <a:lnTo>
                  <a:pt x="287550" y="106980"/>
                </a:lnTo>
                <a:lnTo>
                  <a:pt x="266606" y="64026"/>
                </a:lnTo>
                <a:lnTo>
                  <a:pt x="234669" y="30167"/>
                </a:lnTo>
                <a:lnTo>
                  <a:pt x="194169" y="7969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9487" y="176910"/>
            <a:ext cx="4627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5" dirty="0"/>
              <a:t> </a:t>
            </a:r>
            <a:r>
              <a:rPr sz="2400" spc="-10" dirty="0"/>
              <a:t>направления</a:t>
            </a:r>
            <a:r>
              <a:rPr sz="2400" spc="-80" dirty="0"/>
              <a:t> </a:t>
            </a:r>
            <a:r>
              <a:rPr sz="2400" spc="-10" dirty="0"/>
              <a:t>лечения </a:t>
            </a:r>
            <a:r>
              <a:rPr sz="2400" dirty="0"/>
              <a:t>(Центр</a:t>
            </a:r>
            <a:r>
              <a:rPr sz="2400" spc="-25" dirty="0"/>
              <a:t> </a:t>
            </a:r>
            <a:r>
              <a:rPr sz="2400" spc="-20" dirty="0"/>
              <a:t>позвоночника</a:t>
            </a:r>
            <a:r>
              <a:rPr sz="2400" spc="-10" dirty="0"/>
              <a:t> </a:t>
            </a:r>
            <a:r>
              <a:rPr sz="2400" dirty="0"/>
              <a:t>и</a:t>
            </a:r>
            <a:r>
              <a:rPr sz="2400" spc="-15" dirty="0"/>
              <a:t> </a:t>
            </a:r>
            <a:r>
              <a:rPr sz="2400" spc="-10" dirty="0"/>
              <a:t>суставов)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59287" y="1492139"/>
            <a:ext cx="4885055" cy="5000625"/>
            <a:chOff x="4259287" y="1492139"/>
            <a:chExt cx="4885055" cy="500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9287" y="1492139"/>
              <a:ext cx="4884712" cy="5000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9349" y="3561829"/>
              <a:ext cx="799922" cy="2632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042" y="3894455"/>
              <a:ext cx="792861" cy="2042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38776" y="2178177"/>
            <a:ext cx="1510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7112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системе ONE-</a:t>
            </a:r>
            <a:r>
              <a:rPr sz="1200" b="1" spc="-20" dirty="0">
                <a:latin typeface="Times New Roman"/>
                <a:cs typeface="Times New Roman"/>
              </a:rPr>
              <a:t>STOP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прием,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обледование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один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день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6323" y="2178177"/>
            <a:ext cx="1728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Мультидисциплинарная </a:t>
            </a:r>
            <a:r>
              <a:rPr sz="1200" b="1" dirty="0">
                <a:latin typeface="Times New Roman"/>
                <a:cs typeface="Times New Roman"/>
              </a:rPr>
              <a:t>система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лечения </a:t>
            </a:r>
            <a:r>
              <a:rPr sz="1200" b="1" dirty="0">
                <a:latin typeface="Times New Roman"/>
                <a:cs typeface="Times New Roman"/>
              </a:rPr>
              <a:t>Внутренняя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медицина, анестезиология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медицина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боли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5388" y="4797679"/>
            <a:ext cx="12103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Медицинский персонал университетской </a:t>
            </a:r>
            <a:r>
              <a:rPr sz="1200" b="1" dirty="0">
                <a:latin typeface="Times New Roman"/>
                <a:cs typeface="Times New Roman"/>
              </a:rPr>
              <a:t>больницы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с</a:t>
            </a:r>
            <a:endParaRPr sz="1200">
              <a:latin typeface="Times New Roman"/>
              <a:cs typeface="Times New Roman"/>
            </a:endParaRPr>
          </a:p>
          <a:p>
            <a:pPr marL="70485" marR="60325" indent="-1270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большим хирургическим опытом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6577" y="4132579"/>
            <a:ext cx="1128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Приоритет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не</a:t>
            </a:r>
            <a:r>
              <a:rPr sz="1200" b="1" spc="-10" dirty="0">
                <a:latin typeface="Times New Roman"/>
                <a:cs typeface="Times New Roman"/>
              </a:rPr>
              <a:t>хирургическо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му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лечению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5075" y="3753992"/>
            <a:ext cx="1214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Современное оборудование, </a:t>
            </a:r>
            <a:r>
              <a:rPr sz="1200" b="1" dirty="0">
                <a:latin typeface="Times New Roman"/>
                <a:cs typeface="Times New Roman"/>
              </a:rPr>
              <a:t>такое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как </a:t>
            </a:r>
            <a:r>
              <a:rPr sz="1200" b="1" spc="-10" dirty="0">
                <a:latin typeface="Times New Roman"/>
                <a:cs typeface="Times New Roman"/>
              </a:rPr>
              <a:t>роботизированна </a:t>
            </a:r>
            <a:r>
              <a:rPr sz="1200" b="1" dirty="0">
                <a:latin typeface="Times New Roman"/>
                <a:cs typeface="Times New Roman"/>
              </a:rPr>
              <a:t>я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хирургия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да </a:t>
            </a:r>
            <a:r>
              <a:rPr sz="1200" b="1" dirty="0">
                <a:latin typeface="Times New Roman"/>
                <a:cs typeface="Times New Roman"/>
              </a:rPr>
              <a:t>Винчи,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C-</a:t>
            </a:r>
            <a:r>
              <a:rPr sz="1200" b="1" spc="-20" dirty="0">
                <a:latin typeface="Times New Roman"/>
                <a:cs typeface="Times New Roman"/>
              </a:rPr>
              <a:t>arm.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762" y="1305648"/>
            <a:ext cx="2571115" cy="309245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Роботизированная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хирургия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16" y="3100336"/>
            <a:ext cx="2521585" cy="593090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 algn="ctr">
              <a:lnSpc>
                <a:spcPts val="1455"/>
              </a:lnSpc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Экстракорпоральная</a:t>
            </a:r>
            <a:endParaRPr sz="1400">
              <a:latin typeface="Times New Roman"/>
              <a:cs typeface="Times New Roman"/>
            </a:endParaRPr>
          </a:p>
          <a:p>
            <a:pPr marL="579755" marR="573405" algn="ctr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ударно-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волновая литотрипсия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76" y="1611350"/>
            <a:ext cx="384111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301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Минимальное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повреждение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тканей. Хирургический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подход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при</a:t>
            </a:r>
            <a:r>
              <a:rPr sz="1400" b="1" spc="-10" dirty="0">
                <a:latin typeface="Times New Roman"/>
                <a:cs typeface="Times New Roman"/>
              </a:rPr>
              <a:t> большинстве </a:t>
            </a:r>
            <a:r>
              <a:rPr sz="1400" b="1" dirty="0">
                <a:latin typeface="Times New Roman"/>
                <a:cs typeface="Times New Roman"/>
              </a:rPr>
              <a:t>урологических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заболеваний.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Хирургия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400" b="1" spc="-10" dirty="0">
                <a:latin typeface="Times New Roman"/>
                <a:cs typeface="Times New Roman"/>
              </a:rPr>
              <a:t>предстательной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железы,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почек,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органов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малого </a:t>
            </a:r>
            <a:r>
              <a:rPr sz="1400" b="1" dirty="0">
                <a:latin typeface="Times New Roman"/>
                <a:cs typeface="Times New Roman"/>
              </a:rPr>
              <a:t>таза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мочеточника.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491" y="3754373"/>
            <a:ext cx="2919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Быстрая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точная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нехирургическая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491" y="3968343"/>
            <a:ext cx="3417570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latin typeface="Times New Roman"/>
                <a:cs typeface="Times New Roman"/>
              </a:rPr>
              <a:t>процедура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высококачественными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400" b="1" spc="-10" dirty="0">
                <a:latin typeface="Times New Roman"/>
                <a:cs typeface="Times New Roman"/>
              </a:rPr>
              <a:t>изображениями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использованием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С-</a:t>
            </a:r>
            <a:r>
              <a:rPr sz="1400" b="1" spc="-10" dirty="0">
                <a:latin typeface="Times New Roman"/>
                <a:cs typeface="Times New Roman"/>
              </a:rPr>
              <a:t>дуги, </a:t>
            </a:r>
            <a:r>
              <a:rPr sz="1400" b="1" dirty="0">
                <a:latin typeface="Times New Roman"/>
                <a:cs typeface="Times New Roman"/>
              </a:rPr>
              <a:t>оснащенной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камерой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высокого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10" dirty="0">
                <a:latin typeface="Times New Roman"/>
                <a:cs typeface="Times New Roman"/>
              </a:rPr>
              <a:t>разрешения.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9216" y="5163019"/>
            <a:ext cx="2521585" cy="570230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67310" rIns="0" bIns="0" rtlCol="0">
            <a:spAutoFit/>
          </a:bodyPr>
          <a:lstStyle/>
          <a:p>
            <a:pPr marL="100965" marR="95250" indent="367030">
              <a:lnSpc>
                <a:spcPct val="100000"/>
              </a:lnSpc>
              <a:spcBef>
                <a:spcPts val="530"/>
              </a:spcBef>
            </a:pP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Гольмиевая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лазерная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энуклеация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простаты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(HoLEP)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241" y="5730951"/>
            <a:ext cx="319151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Хирургия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гипертрофии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простаты: простатэктомия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 </a:t>
            </a:r>
            <a:r>
              <a:rPr sz="1400" b="1" spc="-10" dirty="0">
                <a:latin typeface="Times New Roman"/>
                <a:cs typeface="Times New Roman"/>
              </a:rPr>
              <a:t>удаление</a:t>
            </a:r>
            <a:r>
              <a:rPr sz="1400" b="1" dirty="0">
                <a:latin typeface="Times New Roman"/>
                <a:cs typeface="Times New Roman"/>
              </a:rPr>
              <a:t> с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помощью гольмиевого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лазера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0121" y="404622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4"/>
                </a:lnTo>
                <a:lnTo>
                  <a:pt x="194169" y="305073"/>
                </a:lnTo>
                <a:lnTo>
                  <a:pt x="234669" y="282851"/>
                </a:lnTo>
                <a:lnTo>
                  <a:pt x="266606" y="248973"/>
                </a:lnTo>
                <a:lnTo>
                  <a:pt x="287550" y="206025"/>
                </a:lnTo>
                <a:lnTo>
                  <a:pt x="295071" y="156590"/>
                </a:lnTo>
                <a:lnTo>
                  <a:pt x="287550" y="107094"/>
                </a:lnTo>
                <a:lnTo>
                  <a:pt x="266606" y="64108"/>
                </a:lnTo>
                <a:lnTo>
                  <a:pt x="234669" y="30211"/>
                </a:lnTo>
                <a:lnTo>
                  <a:pt x="194169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19150" y="212597"/>
            <a:ext cx="8311515" cy="681852"/>
          </a:xfrm>
          <a:prstGeom prst="rect">
            <a:avLst/>
          </a:prstGeom>
        </p:spPr>
        <p:txBody>
          <a:bodyPr vert="horz" wrap="square" lIns="0" tIns="309498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5" dirty="0"/>
              <a:t> </a:t>
            </a:r>
            <a:r>
              <a:rPr sz="2400" spc="-10" dirty="0"/>
              <a:t>направления</a:t>
            </a:r>
            <a:r>
              <a:rPr sz="2400" spc="-80" dirty="0"/>
              <a:t> </a:t>
            </a:r>
            <a:r>
              <a:rPr sz="2400" dirty="0"/>
              <a:t>лечения</a:t>
            </a:r>
            <a:r>
              <a:rPr sz="2400" spc="-120" dirty="0"/>
              <a:t> </a:t>
            </a:r>
            <a:r>
              <a:rPr sz="2400" spc="-30" dirty="0"/>
              <a:t>(</a:t>
            </a:r>
            <a:r>
              <a:rPr sz="2400" spc="-30" dirty="0" err="1"/>
              <a:t>Ур</a:t>
            </a:r>
            <a:r>
              <a:rPr lang="en-US" sz="2400" spc="-30" dirty="0" err="1"/>
              <a:t>o</a:t>
            </a:r>
            <a:r>
              <a:rPr sz="2400" spc="-30" dirty="0" err="1"/>
              <a:t>логия</a:t>
            </a:r>
            <a:r>
              <a:rPr sz="2400" spc="-30" dirty="0"/>
              <a:t>)</a:t>
            </a:r>
            <a:r>
              <a:rPr sz="2400" spc="-110" dirty="0"/>
              <a:t> </a:t>
            </a:r>
            <a:r>
              <a:rPr sz="2000" spc="-10" dirty="0">
                <a:solidFill>
                  <a:srgbClr val="00AF50"/>
                </a:solidFill>
              </a:rPr>
              <a:t>запланировао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"/>
            <a:ext cx="9144000" cy="8079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9280" y="6165303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>
                <a:moveTo>
                  <a:pt x="0" y="0"/>
                </a:moveTo>
                <a:lnTo>
                  <a:pt x="8465375" y="0"/>
                </a:lnTo>
              </a:path>
            </a:pathLst>
          </a:custGeom>
          <a:ln w="952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046" y="208279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1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5"/>
                </a:lnTo>
                <a:lnTo>
                  <a:pt x="194169" y="305073"/>
                </a:lnTo>
                <a:lnTo>
                  <a:pt x="234669" y="282851"/>
                </a:lnTo>
                <a:lnTo>
                  <a:pt x="266606" y="248973"/>
                </a:lnTo>
                <a:lnTo>
                  <a:pt x="287550" y="206025"/>
                </a:lnTo>
                <a:lnTo>
                  <a:pt x="295071" y="156591"/>
                </a:lnTo>
                <a:lnTo>
                  <a:pt x="287550" y="107094"/>
                </a:lnTo>
                <a:lnTo>
                  <a:pt x="266606" y="64108"/>
                </a:lnTo>
                <a:lnTo>
                  <a:pt x="234669" y="30211"/>
                </a:lnTo>
                <a:lnTo>
                  <a:pt x="194169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1647" y="235458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5" dirty="0"/>
              <a:t> </a:t>
            </a:r>
            <a:r>
              <a:rPr sz="2400" dirty="0"/>
              <a:t>ценности</a:t>
            </a:r>
            <a:r>
              <a:rPr sz="2400" spc="-120" dirty="0"/>
              <a:t> </a:t>
            </a:r>
            <a:r>
              <a:rPr sz="2400" dirty="0"/>
              <a:t>больницы</a:t>
            </a:r>
            <a:r>
              <a:rPr sz="2400" spc="-95" dirty="0"/>
              <a:t> </a:t>
            </a:r>
            <a:r>
              <a:rPr sz="2400" spc="-25" dirty="0"/>
              <a:t>АИН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5764" y="6309321"/>
            <a:ext cx="3252342" cy="37767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05433" y="4163186"/>
            <a:ext cx="1882775" cy="1882775"/>
          </a:xfrm>
          <a:custGeom>
            <a:avLst/>
            <a:gdLst/>
            <a:ahLst/>
            <a:cxnLst/>
            <a:rect l="l" t="t" r="r" b="b"/>
            <a:pathLst>
              <a:path w="1882775" h="1882775">
                <a:moveTo>
                  <a:pt x="941222" y="0"/>
                </a:moveTo>
                <a:lnTo>
                  <a:pt x="892788" y="1224"/>
                </a:lnTo>
                <a:lnTo>
                  <a:pt x="844989" y="4859"/>
                </a:lnTo>
                <a:lnTo>
                  <a:pt x="797886" y="10844"/>
                </a:lnTo>
                <a:lnTo>
                  <a:pt x="751536" y="19121"/>
                </a:lnTo>
                <a:lnTo>
                  <a:pt x="706000" y="29631"/>
                </a:lnTo>
                <a:lnTo>
                  <a:pt x="661336" y="42314"/>
                </a:lnTo>
                <a:lnTo>
                  <a:pt x="617603" y="57111"/>
                </a:lnTo>
                <a:lnTo>
                  <a:pt x="574861" y="73963"/>
                </a:lnTo>
                <a:lnTo>
                  <a:pt x="533168" y="92811"/>
                </a:lnTo>
                <a:lnTo>
                  <a:pt x="492585" y="113596"/>
                </a:lnTo>
                <a:lnTo>
                  <a:pt x="453169" y="136259"/>
                </a:lnTo>
                <a:lnTo>
                  <a:pt x="414981" y="160741"/>
                </a:lnTo>
                <a:lnTo>
                  <a:pt x="378079" y="186981"/>
                </a:lnTo>
                <a:lnTo>
                  <a:pt x="342522" y="214922"/>
                </a:lnTo>
                <a:lnTo>
                  <a:pt x="308370" y="244505"/>
                </a:lnTo>
                <a:lnTo>
                  <a:pt x="275682" y="275669"/>
                </a:lnTo>
                <a:lnTo>
                  <a:pt x="244516" y="308356"/>
                </a:lnTo>
                <a:lnTo>
                  <a:pt x="214933" y="342507"/>
                </a:lnTo>
                <a:lnTo>
                  <a:pt x="186991" y="378062"/>
                </a:lnTo>
                <a:lnTo>
                  <a:pt x="160749" y="414963"/>
                </a:lnTo>
                <a:lnTo>
                  <a:pt x="136266" y="453151"/>
                </a:lnTo>
                <a:lnTo>
                  <a:pt x="113602" y="492565"/>
                </a:lnTo>
                <a:lnTo>
                  <a:pt x="92816" y="533148"/>
                </a:lnTo>
                <a:lnTo>
                  <a:pt x="73967" y="574839"/>
                </a:lnTo>
                <a:lnTo>
                  <a:pt x="57114" y="617581"/>
                </a:lnTo>
                <a:lnTo>
                  <a:pt x="42316" y="661312"/>
                </a:lnTo>
                <a:lnTo>
                  <a:pt x="29632" y="705976"/>
                </a:lnTo>
                <a:lnTo>
                  <a:pt x="19122" y="751512"/>
                </a:lnTo>
                <a:lnTo>
                  <a:pt x="10845" y="797861"/>
                </a:lnTo>
                <a:lnTo>
                  <a:pt x="4859" y="844964"/>
                </a:lnTo>
                <a:lnTo>
                  <a:pt x="1224" y="892762"/>
                </a:lnTo>
                <a:lnTo>
                  <a:pt x="0" y="941196"/>
                </a:lnTo>
                <a:lnTo>
                  <a:pt x="1224" y="989636"/>
                </a:lnTo>
                <a:lnTo>
                  <a:pt x="4859" y="1037440"/>
                </a:lnTo>
                <a:lnTo>
                  <a:pt x="10845" y="1084549"/>
                </a:lnTo>
                <a:lnTo>
                  <a:pt x="19122" y="1130903"/>
                </a:lnTo>
                <a:lnTo>
                  <a:pt x="29632" y="1176443"/>
                </a:lnTo>
                <a:lnTo>
                  <a:pt x="42316" y="1221111"/>
                </a:lnTo>
                <a:lnTo>
                  <a:pt x="57114" y="1264847"/>
                </a:lnTo>
                <a:lnTo>
                  <a:pt x="73967" y="1307592"/>
                </a:lnTo>
                <a:lnTo>
                  <a:pt x="92816" y="1349288"/>
                </a:lnTo>
                <a:lnTo>
                  <a:pt x="113602" y="1389874"/>
                </a:lnTo>
                <a:lnTo>
                  <a:pt x="136266" y="1429291"/>
                </a:lnTo>
                <a:lnTo>
                  <a:pt x="160749" y="1467482"/>
                </a:lnTo>
                <a:lnTo>
                  <a:pt x="186991" y="1504385"/>
                </a:lnTo>
                <a:lnTo>
                  <a:pt x="214933" y="1539943"/>
                </a:lnTo>
                <a:lnTo>
                  <a:pt x="244516" y="1574097"/>
                </a:lnTo>
                <a:lnTo>
                  <a:pt x="275682" y="1606786"/>
                </a:lnTo>
                <a:lnTo>
                  <a:pt x="308370" y="1637952"/>
                </a:lnTo>
                <a:lnTo>
                  <a:pt x="342522" y="1667536"/>
                </a:lnTo>
                <a:lnTo>
                  <a:pt x="378079" y="1695479"/>
                </a:lnTo>
                <a:lnTo>
                  <a:pt x="414981" y="1721721"/>
                </a:lnTo>
                <a:lnTo>
                  <a:pt x="453169" y="1746204"/>
                </a:lnTo>
                <a:lnTo>
                  <a:pt x="492585" y="1768868"/>
                </a:lnTo>
                <a:lnTo>
                  <a:pt x="533168" y="1789654"/>
                </a:lnTo>
                <a:lnTo>
                  <a:pt x="574861" y="1808503"/>
                </a:lnTo>
                <a:lnTo>
                  <a:pt x="617603" y="1825356"/>
                </a:lnTo>
                <a:lnTo>
                  <a:pt x="661336" y="1840154"/>
                </a:lnTo>
                <a:lnTo>
                  <a:pt x="706000" y="1852837"/>
                </a:lnTo>
                <a:lnTo>
                  <a:pt x="751536" y="1863347"/>
                </a:lnTo>
                <a:lnTo>
                  <a:pt x="797886" y="1871625"/>
                </a:lnTo>
                <a:lnTo>
                  <a:pt x="844989" y="1877610"/>
                </a:lnTo>
                <a:lnTo>
                  <a:pt x="892788" y="1881245"/>
                </a:lnTo>
                <a:lnTo>
                  <a:pt x="941222" y="1882470"/>
                </a:lnTo>
                <a:lnTo>
                  <a:pt x="989656" y="1881245"/>
                </a:lnTo>
                <a:lnTo>
                  <a:pt x="1037454" y="1877610"/>
                </a:lnTo>
                <a:lnTo>
                  <a:pt x="1084557" y="1871625"/>
                </a:lnTo>
                <a:lnTo>
                  <a:pt x="1130907" y="1863347"/>
                </a:lnTo>
                <a:lnTo>
                  <a:pt x="1176442" y="1852837"/>
                </a:lnTo>
                <a:lnTo>
                  <a:pt x="1221106" y="1840154"/>
                </a:lnTo>
                <a:lnTo>
                  <a:pt x="1264838" y="1825356"/>
                </a:lnTo>
                <a:lnTo>
                  <a:pt x="1307579" y="1808503"/>
                </a:lnTo>
                <a:lnTo>
                  <a:pt x="1349271" y="1789654"/>
                </a:lnTo>
                <a:lnTo>
                  <a:pt x="1389853" y="1768868"/>
                </a:lnTo>
                <a:lnTo>
                  <a:pt x="1429268" y="1746204"/>
                </a:lnTo>
                <a:lnTo>
                  <a:pt x="1467455" y="1721721"/>
                </a:lnTo>
                <a:lnTo>
                  <a:pt x="1504356" y="1695479"/>
                </a:lnTo>
                <a:lnTo>
                  <a:pt x="1539912" y="1667536"/>
                </a:lnTo>
                <a:lnTo>
                  <a:pt x="1574062" y="1637952"/>
                </a:lnTo>
                <a:lnTo>
                  <a:pt x="1606750" y="1606786"/>
                </a:lnTo>
                <a:lnTo>
                  <a:pt x="1637914" y="1574097"/>
                </a:lnTo>
                <a:lnTo>
                  <a:pt x="1667496" y="1539943"/>
                </a:lnTo>
                <a:lnTo>
                  <a:pt x="1695437" y="1504385"/>
                </a:lnTo>
                <a:lnTo>
                  <a:pt x="1721678" y="1467482"/>
                </a:lnTo>
                <a:lnTo>
                  <a:pt x="1746159" y="1429291"/>
                </a:lnTo>
                <a:lnTo>
                  <a:pt x="1768822" y="1389874"/>
                </a:lnTo>
                <a:lnTo>
                  <a:pt x="1789607" y="1349288"/>
                </a:lnTo>
                <a:lnTo>
                  <a:pt x="1808455" y="1307592"/>
                </a:lnTo>
                <a:lnTo>
                  <a:pt x="1825308" y="1264847"/>
                </a:lnTo>
                <a:lnTo>
                  <a:pt x="1840105" y="1221111"/>
                </a:lnTo>
                <a:lnTo>
                  <a:pt x="1852788" y="1176443"/>
                </a:lnTo>
                <a:lnTo>
                  <a:pt x="1863297" y="1130903"/>
                </a:lnTo>
                <a:lnTo>
                  <a:pt x="1871574" y="1084549"/>
                </a:lnTo>
                <a:lnTo>
                  <a:pt x="1877560" y="1037440"/>
                </a:lnTo>
                <a:lnTo>
                  <a:pt x="1881194" y="989636"/>
                </a:lnTo>
                <a:lnTo>
                  <a:pt x="1882419" y="941196"/>
                </a:lnTo>
                <a:lnTo>
                  <a:pt x="1881194" y="892762"/>
                </a:lnTo>
                <a:lnTo>
                  <a:pt x="1877560" y="844964"/>
                </a:lnTo>
                <a:lnTo>
                  <a:pt x="1871574" y="797861"/>
                </a:lnTo>
                <a:lnTo>
                  <a:pt x="1863297" y="751512"/>
                </a:lnTo>
                <a:lnTo>
                  <a:pt x="1852788" y="705976"/>
                </a:lnTo>
                <a:lnTo>
                  <a:pt x="1840105" y="661312"/>
                </a:lnTo>
                <a:lnTo>
                  <a:pt x="1825308" y="617581"/>
                </a:lnTo>
                <a:lnTo>
                  <a:pt x="1808455" y="574839"/>
                </a:lnTo>
                <a:lnTo>
                  <a:pt x="1789607" y="533148"/>
                </a:lnTo>
                <a:lnTo>
                  <a:pt x="1768822" y="492565"/>
                </a:lnTo>
                <a:lnTo>
                  <a:pt x="1746159" y="453151"/>
                </a:lnTo>
                <a:lnTo>
                  <a:pt x="1721678" y="414963"/>
                </a:lnTo>
                <a:lnTo>
                  <a:pt x="1695437" y="378062"/>
                </a:lnTo>
                <a:lnTo>
                  <a:pt x="1667496" y="342507"/>
                </a:lnTo>
                <a:lnTo>
                  <a:pt x="1637914" y="308356"/>
                </a:lnTo>
                <a:lnTo>
                  <a:pt x="1606750" y="275669"/>
                </a:lnTo>
                <a:lnTo>
                  <a:pt x="1574062" y="244505"/>
                </a:lnTo>
                <a:lnTo>
                  <a:pt x="1539912" y="214922"/>
                </a:lnTo>
                <a:lnTo>
                  <a:pt x="1504356" y="186981"/>
                </a:lnTo>
                <a:lnTo>
                  <a:pt x="1467455" y="160741"/>
                </a:lnTo>
                <a:lnTo>
                  <a:pt x="1429268" y="136259"/>
                </a:lnTo>
                <a:lnTo>
                  <a:pt x="1389853" y="113596"/>
                </a:lnTo>
                <a:lnTo>
                  <a:pt x="1349271" y="92811"/>
                </a:lnTo>
                <a:lnTo>
                  <a:pt x="1307579" y="73963"/>
                </a:lnTo>
                <a:lnTo>
                  <a:pt x="1264838" y="57111"/>
                </a:lnTo>
                <a:lnTo>
                  <a:pt x="1221106" y="42314"/>
                </a:lnTo>
                <a:lnTo>
                  <a:pt x="1176442" y="29631"/>
                </a:lnTo>
                <a:lnTo>
                  <a:pt x="1130907" y="19121"/>
                </a:lnTo>
                <a:lnTo>
                  <a:pt x="1084557" y="10844"/>
                </a:lnTo>
                <a:lnTo>
                  <a:pt x="1037454" y="4859"/>
                </a:lnTo>
                <a:lnTo>
                  <a:pt x="989656" y="1224"/>
                </a:lnTo>
                <a:lnTo>
                  <a:pt x="941222" y="0"/>
                </a:lnTo>
                <a:close/>
              </a:path>
            </a:pathLst>
          </a:custGeom>
          <a:solidFill>
            <a:srgbClr val="C3D59B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0099" y="4533645"/>
            <a:ext cx="1493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7923B"/>
                </a:solidFill>
                <a:latin typeface="Times New Roman"/>
                <a:cs typeface="Times New Roman"/>
              </a:rPr>
              <a:t>Лучшее</a:t>
            </a:r>
            <a:endParaRPr sz="180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1800" b="1" spc="-10" dirty="0">
                <a:solidFill>
                  <a:srgbClr val="77923B"/>
                </a:solidFill>
                <a:latin typeface="Times New Roman"/>
                <a:cs typeface="Times New Roman"/>
              </a:rPr>
              <a:t>медицинское обслуживание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4502" y="4163186"/>
            <a:ext cx="1882775" cy="1882775"/>
          </a:xfrm>
          <a:custGeom>
            <a:avLst/>
            <a:gdLst/>
            <a:ahLst/>
            <a:cxnLst/>
            <a:rect l="l" t="t" r="r" b="b"/>
            <a:pathLst>
              <a:path w="1882775" h="1882775">
                <a:moveTo>
                  <a:pt x="941197" y="0"/>
                </a:moveTo>
                <a:lnTo>
                  <a:pt x="892762" y="1224"/>
                </a:lnTo>
                <a:lnTo>
                  <a:pt x="844964" y="4859"/>
                </a:lnTo>
                <a:lnTo>
                  <a:pt x="797861" y="10844"/>
                </a:lnTo>
                <a:lnTo>
                  <a:pt x="751512" y="19121"/>
                </a:lnTo>
                <a:lnTo>
                  <a:pt x="705976" y="29631"/>
                </a:lnTo>
                <a:lnTo>
                  <a:pt x="661312" y="42314"/>
                </a:lnTo>
                <a:lnTo>
                  <a:pt x="617581" y="57111"/>
                </a:lnTo>
                <a:lnTo>
                  <a:pt x="574839" y="73963"/>
                </a:lnTo>
                <a:lnTo>
                  <a:pt x="533148" y="92811"/>
                </a:lnTo>
                <a:lnTo>
                  <a:pt x="492565" y="113596"/>
                </a:lnTo>
                <a:lnTo>
                  <a:pt x="453151" y="136259"/>
                </a:lnTo>
                <a:lnTo>
                  <a:pt x="414963" y="160741"/>
                </a:lnTo>
                <a:lnTo>
                  <a:pt x="378062" y="186981"/>
                </a:lnTo>
                <a:lnTo>
                  <a:pt x="342507" y="214922"/>
                </a:lnTo>
                <a:lnTo>
                  <a:pt x="308356" y="244505"/>
                </a:lnTo>
                <a:lnTo>
                  <a:pt x="275669" y="275669"/>
                </a:lnTo>
                <a:lnTo>
                  <a:pt x="244505" y="308356"/>
                </a:lnTo>
                <a:lnTo>
                  <a:pt x="214922" y="342507"/>
                </a:lnTo>
                <a:lnTo>
                  <a:pt x="186981" y="378062"/>
                </a:lnTo>
                <a:lnTo>
                  <a:pt x="160741" y="414963"/>
                </a:lnTo>
                <a:lnTo>
                  <a:pt x="136259" y="453151"/>
                </a:lnTo>
                <a:lnTo>
                  <a:pt x="113596" y="492565"/>
                </a:lnTo>
                <a:lnTo>
                  <a:pt x="92811" y="533148"/>
                </a:lnTo>
                <a:lnTo>
                  <a:pt x="73963" y="574839"/>
                </a:lnTo>
                <a:lnTo>
                  <a:pt x="57111" y="617581"/>
                </a:lnTo>
                <a:lnTo>
                  <a:pt x="42314" y="661312"/>
                </a:lnTo>
                <a:lnTo>
                  <a:pt x="29631" y="705976"/>
                </a:lnTo>
                <a:lnTo>
                  <a:pt x="19121" y="751512"/>
                </a:lnTo>
                <a:lnTo>
                  <a:pt x="10844" y="797861"/>
                </a:lnTo>
                <a:lnTo>
                  <a:pt x="4859" y="844964"/>
                </a:lnTo>
                <a:lnTo>
                  <a:pt x="1224" y="892762"/>
                </a:lnTo>
                <a:lnTo>
                  <a:pt x="0" y="941196"/>
                </a:lnTo>
                <a:lnTo>
                  <a:pt x="1224" y="989636"/>
                </a:lnTo>
                <a:lnTo>
                  <a:pt x="4859" y="1037440"/>
                </a:lnTo>
                <a:lnTo>
                  <a:pt x="10844" y="1084549"/>
                </a:lnTo>
                <a:lnTo>
                  <a:pt x="19121" y="1130903"/>
                </a:lnTo>
                <a:lnTo>
                  <a:pt x="29631" y="1176443"/>
                </a:lnTo>
                <a:lnTo>
                  <a:pt x="42314" y="1221111"/>
                </a:lnTo>
                <a:lnTo>
                  <a:pt x="57111" y="1264847"/>
                </a:lnTo>
                <a:lnTo>
                  <a:pt x="73963" y="1307592"/>
                </a:lnTo>
                <a:lnTo>
                  <a:pt x="92811" y="1349288"/>
                </a:lnTo>
                <a:lnTo>
                  <a:pt x="113596" y="1389874"/>
                </a:lnTo>
                <a:lnTo>
                  <a:pt x="136259" y="1429291"/>
                </a:lnTo>
                <a:lnTo>
                  <a:pt x="160741" y="1467482"/>
                </a:lnTo>
                <a:lnTo>
                  <a:pt x="186981" y="1504385"/>
                </a:lnTo>
                <a:lnTo>
                  <a:pt x="214922" y="1539943"/>
                </a:lnTo>
                <a:lnTo>
                  <a:pt x="244505" y="1574097"/>
                </a:lnTo>
                <a:lnTo>
                  <a:pt x="275669" y="1606786"/>
                </a:lnTo>
                <a:lnTo>
                  <a:pt x="308356" y="1637952"/>
                </a:lnTo>
                <a:lnTo>
                  <a:pt x="342507" y="1667536"/>
                </a:lnTo>
                <a:lnTo>
                  <a:pt x="378062" y="1695479"/>
                </a:lnTo>
                <a:lnTo>
                  <a:pt x="414963" y="1721721"/>
                </a:lnTo>
                <a:lnTo>
                  <a:pt x="453151" y="1746204"/>
                </a:lnTo>
                <a:lnTo>
                  <a:pt x="492565" y="1768868"/>
                </a:lnTo>
                <a:lnTo>
                  <a:pt x="533148" y="1789654"/>
                </a:lnTo>
                <a:lnTo>
                  <a:pt x="574839" y="1808503"/>
                </a:lnTo>
                <a:lnTo>
                  <a:pt x="617581" y="1825356"/>
                </a:lnTo>
                <a:lnTo>
                  <a:pt x="661312" y="1840154"/>
                </a:lnTo>
                <a:lnTo>
                  <a:pt x="705976" y="1852837"/>
                </a:lnTo>
                <a:lnTo>
                  <a:pt x="751512" y="1863347"/>
                </a:lnTo>
                <a:lnTo>
                  <a:pt x="797861" y="1871625"/>
                </a:lnTo>
                <a:lnTo>
                  <a:pt x="844964" y="1877610"/>
                </a:lnTo>
                <a:lnTo>
                  <a:pt x="892762" y="1881245"/>
                </a:lnTo>
                <a:lnTo>
                  <a:pt x="941197" y="1882470"/>
                </a:lnTo>
                <a:lnTo>
                  <a:pt x="989631" y="1881245"/>
                </a:lnTo>
                <a:lnTo>
                  <a:pt x="1037429" y="1877610"/>
                </a:lnTo>
                <a:lnTo>
                  <a:pt x="1084532" y="1871625"/>
                </a:lnTo>
                <a:lnTo>
                  <a:pt x="1130881" y="1863347"/>
                </a:lnTo>
                <a:lnTo>
                  <a:pt x="1176417" y="1852837"/>
                </a:lnTo>
                <a:lnTo>
                  <a:pt x="1221081" y="1840154"/>
                </a:lnTo>
                <a:lnTo>
                  <a:pt x="1264812" y="1825356"/>
                </a:lnTo>
                <a:lnTo>
                  <a:pt x="1307554" y="1808503"/>
                </a:lnTo>
                <a:lnTo>
                  <a:pt x="1349245" y="1789654"/>
                </a:lnTo>
                <a:lnTo>
                  <a:pt x="1389828" y="1768868"/>
                </a:lnTo>
                <a:lnTo>
                  <a:pt x="1429242" y="1746204"/>
                </a:lnTo>
                <a:lnTo>
                  <a:pt x="1467430" y="1721721"/>
                </a:lnTo>
                <a:lnTo>
                  <a:pt x="1504331" y="1695479"/>
                </a:lnTo>
                <a:lnTo>
                  <a:pt x="1539886" y="1667536"/>
                </a:lnTo>
                <a:lnTo>
                  <a:pt x="1574037" y="1637952"/>
                </a:lnTo>
                <a:lnTo>
                  <a:pt x="1606724" y="1606786"/>
                </a:lnTo>
                <a:lnTo>
                  <a:pt x="1637888" y="1574097"/>
                </a:lnTo>
                <a:lnTo>
                  <a:pt x="1667471" y="1539943"/>
                </a:lnTo>
                <a:lnTo>
                  <a:pt x="1695412" y="1504385"/>
                </a:lnTo>
                <a:lnTo>
                  <a:pt x="1721652" y="1467482"/>
                </a:lnTo>
                <a:lnTo>
                  <a:pt x="1746134" y="1429291"/>
                </a:lnTo>
                <a:lnTo>
                  <a:pt x="1768797" y="1389874"/>
                </a:lnTo>
                <a:lnTo>
                  <a:pt x="1789582" y="1349288"/>
                </a:lnTo>
                <a:lnTo>
                  <a:pt x="1808430" y="1307592"/>
                </a:lnTo>
                <a:lnTo>
                  <a:pt x="1825282" y="1264847"/>
                </a:lnTo>
                <a:lnTo>
                  <a:pt x="1840079" y="1221111"/>
                </a:lnTo>
                <a:lnTo>
                  <a:pt x="1852762" y="1176443"/>
                </a:lnTo>
                <a:lnTo>
                  <a:pt x="1863272" y="1130903"/>
                </a:lnTo>
                <a:lnTo>
                  <a:pt x="1871549" y="1084549"/>
                </a:lnTo>
                <a:lnTo>
                  <a:pt x="1877534" y="1037440"/>
                </a:lnTo>
                <a:lnTo>
                  <a:pt x="1881169" y="989636"/>
                </a:lnTo>
                <a:lnTo>
                  <a:pt x="1882394" y="941196"/>
                </a:lnTo>
                <a:lnTo>
                  <a:pt x="1881169" y="892762"/>
                </a:lnTo>
                <a:lnTo>
                  <a:pt x="1877534" y="844964"/>
                </a:lnTo>
                <a:lnTo>
                  <a:pt x="1871549" y="797861"/>
                </a:lnTo>
                <a:lnTo>
                  <a:pt x="1863272" y="751512"/>
                </a:lnTo>
                <a:lnTo>
                  <a:pt x="1852762" y="705976"/>
                </a:lnTo>
                <a:lnTo>
                  <a:pt x="1840079" y="661312"/>
                </a:lnTo>
                <a:lnTo>
                  <a:pt x="1825282" y="617581"/>
                </a:lnTo>
                <a:lnTo>
                  <a:pt x="1808430" y="574839"/>
                </a:lnTo>
                <a:lnTo>
                  <a:pt x="1789582" y="533148"/>
                </a:lnTo>
                <a:lnTo>
                  <a:pt x="1768797" y="492565"/>
                </a:lnTo>
                <a:lnTo>
                  <a:pt x="1746134" y="453151"/>
                </a:lnTo>
                <a:lnTo>
                  <a:pt x="1721652" y="414963"/>
                </a:lnTo>
                <a:lnTo>
                  <a:pt x="1695412" y="378062"/>
                </a:lnTo>
                <a:lnTo>
                  <a:pt x="1667471" y="342507"/>
                </a:lnTo>
                <a:lnTo>
                  <a:pt x="1637888" y="308356"/>
                </a:lnTo>
                <a:lnTo>
                  <a:pt x="1606724" y="275669"/>
                </a:lnTo>
                <a:lnTo>
                  <a:pt x="1574037" y="244505"/>
                </a:lnTo>
                <a:lnTo>
                  <a:pt x="1539886" y="214922"/>
                </a:lnTo>
                <a:lnTo>
                  <a:pt x="1504331" y="186981"/>
                </a:lnTo>
                <a:lnTo>
                  <a:pt x="1467430" y="160741"/>
                </a:lnTo>
                <a:lnTo>
                  <a:pt x="1429242" y="136259"/>
                </a:lnTo>
                <a:lnTo>
                  <a:pt x="1389828" y="113596"/>
                </a:lnTo>
                <a:lnTo>
                  <a:pt x="1349245" y="92811"/>
                </a:lnTo>
                <a:lnTo>
                  <a:pt x="1307554" y="73963"/>
                </a:lnTo>
                <a:lnTo>
                  <a:pt x="1264812" y="57111"/>
                </a:lnTo>
                <a:lnTo>
                  <a:pt x="1221081" y="42314"/>
                </a:lnTo>
                <a:lnTo>
                  <a:pt x="1176417" y="29631"/>
                </a:lnTo>
                <a:lnTo>
                  <a:pt x="1130881" y="19121"/>
                </a:lnTo>
                <a:lnTo>
                  <a:pt x="1084532" y="10844"/>
                </a:lnTo>
                <a:lnTo>
                  <a:pt x="1037429" y="4859"/>
                </a:lnTo>
                <a:lnTo>
                  <a:pt x="989631" y="1224"/>
                </a:lnTo>
                <a:lnTo>
                  <a:pt x="941197" y="0"/>
                </a:lnTo>
                <a:close/>
              </a:path>
            </a:pathLst>
          </a:custGeom>
          <a:solidFill>
            <a:srgbClr val="92CDDD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63036" y="4568697"/>
            <a:ext cx="1466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Оптимальная среда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лечения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7103" y="4163186"/>
            <a:ext cx="1882775" cy="1882775"/>
          </a:xfrm>
          <a:custGeom>
            <a:avLst/>
            <a:gdLst/>
            <a:ahLst/>
            <a:cxnLst/>
            <a:rect l="l" t="t" r="r" b="b"/>
            <a:pathLst>
              <a:path w="1882775" h="1882775">
                <a:moveTo>
                  <a:pt x="941197" y="0"/>
                </a:moveTo>
                <a:lnTo>
                  <a:pt x="892762" y="1224"/>
                </a:lnTo>
                <a:lnTo>
                  <a:pt x="844964" y="4859"/>
                </a:lnTo>
                <a:lnTo>
                  <a:pt x="797861" y="10844"/>
                </a:lnTo>
                <a:lnTo>
                  <a:pt x="751512" y="19121"/>
                </a:lnTo>
                <a:lnTo>
                  <a:pt x="705976" y="29631"/>
                </a:lnTo>
                <a:lnTo>
                  <a:pt x="661312" y="42314"/>
                </a:lnTo>
                <a:lnTo>
                  <a:pt x="617581" y="57111"/>
                </a:lnTo>
                <a:lnTo>
                  <a:pt x="574839" y="73963"/>
                </a:lnTo>
                <a:lnTo>
                  <a:pt x="533148" y="92811"/>
                </a:lnTo>
                <a:lnTo>
                  <a:pt x="492565" y="113596"/>
                </a:lnTo>
                <a:lnTo>
                  <a:pt x="453151" y="136259"/>
                </a:lnTo>
                <a:lnTo>
                  <a:pt x="414963" y="160741"/>
                </a:lnTo>
                <a:lnTo>
                  <a:pt x="378062" y="186981"/>
                </a:lnTo>
                <a:lnTo>
                  <a:pt x="342507" y="214922"/>
                </a:lnTo>
                <a:lnTo>
                  <a:pt x="308356" y="244505"/>
                </a:lnTo>
                <a:lnTo>
                  <a:pt x="275669" y="275669"/>
                </a:lnTo>
                <a:lnTo>
                  <a:pt x="244505" y="308356"/>
                </a:lnTo>
                <a:lnTo>
                  <a:pt x="214922" y="342507"/>
                </a:lnTo>
                <a:lnTo>
                  <a:pt x="186981" y="378062"/>
                </a:lnTo>
                <a:lnTo>
                  <a:pt x="160741" y="414963"/>
                </a:lnTo>
                <a:lnTo>
                  <a:pt x="136259" y="453151"/>
                </a:lnTo>
                <a:lnTo>
                  <a:pt x="113596" y="492565"/>
                </a:lnTo>
                <a:lnTo>
                  <a:pt x="92811" y="533148"/>
                </a:lnTo>
                <a:lnTo>
                  <a:pt x="73963" y="574839"/>
                </a:lnTo>
                <a:lnTo>
                  <a:pt x="57111" y="617581"/>
                </a:lnTo>
                <a:lnTo>
                  <a:pt x="42314" y="661312"/>
                </a:lnTo>
                <a:lnTo>
                  <a:pt x="29631" y="705976"/>
                </a:lnTo>
                <a:lnTo>
                  <a:pt x="19121" y="751512"/>
                </a:lnTo>
                <a:lnTo>
                  <a:pt x="10844" y="797861"/>
                </a:lnTo>
                <a:lnTo>
                  <a:pt x="4859" y="844964"/>
                </a:lnTo>
                <a:lnTo>
                  <a:pt x="1224" y="892762"/>
                </a:lnTo>
                <a:lnTo>
                  <a:pt x="0" y="941196"/>
                </a:lnTo>
                <a:lnTo>
                  <a:pt x="1224" y="989636"/>
                </a:lnTo>
                <a:lnTo>
                  <a:pt x="4859" y="1037440"/>
                </a:lnTo>
                <a:lnTo>
                  <a:pt x="10844" y="1084549"/>
                </a:lnTo>
                <a:lnTo>
                  <a:pt x="19121" y="1130903"/>
                </a:lnTo>
                <a:lnTo>
                  <a:pt x="29631" y="1176443"/>
                </a:lnTo>
                <a:lnTo>
                  <a:pt x="42314" y="1221111"/>
                </a:lnTo>
                <a:lnTo>
                  <a:pt x="57111" y="1264847"/>
                </a:lnTo>
                <a:lnTo>
                  <a:pt x="73963" y="1307592"/>
                </a:lnTo>
                <a:lnTo>
                  <a:pt x="92811" y="1349288"/>
                </a:lnTo>
                <a:lnTo>
                  <a:pt x="113596" y="1389874"/>
                </a:lnTo>
                <a:lnTo>
                  <a:pt x="136259" y="1429291"/>
                </a:lnTo>
                <a:lnTo>
                  <a:pt x="160741" y="1467482"/>
                </a:lnTo>
                <a:lnTo>
                  <a:pt x="186981" y="1504385"/>
                </a:lnTo>
                <a:lnTo>
                  <a:pt x="214922" y="1539943"/>
                </a:lnTo>
                <a:lnTo>
                  <a:pt x="244505" y="1574097"/>
                </a:lnTo>
                <a:lnTo>
                  <a:pt x="275669" y="1606786"/>
                </a:lnTo>
                <a:lnTo>
                  <a:pt x="308356" y="1637952"/>
                </a:lnTo>
                <a:lnTo>
                  <a:pt x="342507" y="1667536"/>
                </a:lnTo>
                <a:lnTo>
                  <a:pt x="378062" y="1695479"/>
                </a:lnTo>
                <a:lnTo>
                  <a:pt x="414963" y="1721721"/>
                </a:lnTo>
                <a:lnTo>
                  <a:pt x="453151" y="1746204"/>
                </a:lnTo>
                <a:lnTo>
                  <a:pt x="492565" y="1768868"/>
                </a:lnTo>
                <a:lnTo>
                  <a:pt x="533148" y="1789654"/>
                </a:lnTo>
                <a:lnTo>
                  <a:pt x="574839" y="1808503"/>
                </a:lnTo>
                <a:lnTo>
                  <a:pt x="617581" y="1825356"/>
                </a:lnTo>
                <a:lnTo>
                  <a:pt x="661312" y="1840154"/>
                </a:lnTo>
                <a:lnTo>
                  <a:pt x="705976" y="1852837"/>
                </a:lnTo>
                <a:lnTo>
                  <a:pt x="751512" y="1863347"/>
                </a:lnTo>
                <a:lnTo>
                  <a:pt x="797861" y="1871625"/>
                </a:lnTo>
                <a:lnTo>
                  <a:pt x="844964" y="1877610"/>
                </a:lnTo>
                <a:lnTo>
                  <a:pt x="892762" y="1881245"/>
                </a:lnTo>
                <a:lnTo>
                  <a:pt x="941197" y="1882470"/>
                </a:lnTo>
                <a:lnTo>
                  <a:pt x="989631" y="1881245"/>
                </a:lnTo>
                <a:lnTo>
                  <a:pt x="1037429" y="1877610"/>
                </a:lnTo>
                <a:lnTo>
                  <a:pt x="1084532" y="1871625"/>
                </a:lnTo>
                <a:lnTo>
                  <a:pt x="1130881" y="1863347"/>
                </a:lnTo>
                <a:lnTo>
                  <a:pt x="1176417" y="1852837"/>
                </a:lnTo>
                <a:lnTo>
                  <a:pt x="1221081" y="1840154"/>
                </a:lnTo>
                <a:lnTo>
                  <a:pt x="1264812" y="1825356"/>
                </a:lnTo>
                <a:lnTo>
                  <a:pt x="1307554" y="1808503"/>
                </a:lnTo>
                <a:lnTo>
                  <a:pt x="1349245" y="1789654"/>
                </a:lnTo>
                <a:lnTo>
                  <a:pt x="1389828" y="1768868"/>
                </a:lnTo>
                <a:lnTo>
                  <a:pt x="1429242" y="1746204"/>
                </a:lnTo>
                <a:lnTo>
                  <a:pt x="1467430" y="1721721"/>
                </a:lnTo>
                <a:lnTo>
                  <a:pt x="1504331" y="1695479"/>
                </a:lnTo>
                <a:lnTo>
                  <a:pt x="1539886" y="1667536"/>
                </a:lnTo>
                <a:lnTo>
                  <a:pt x="1574037" y="1637952"/>
                </a:lnTo>
                <a:lnTo>
                  <a:pt x="1606724" y="1606786"/>
                </a:lnTo>
                <a:lnTo>
                  <a:pt x="1637888" y="1574097"/>
                </a:lnTo>
                <a:lnTo>
                  <a:pt x="1667471" y="1539943"/>
                </a:lnTo>
                <a:lnTo>
                  <a:pt x="1695412" y="1504385"/>
                </a:lnTo>
                <a:lnTo>
                  <a:pt x="1721652" y="1467482"/>
                </a:lnTo>
                <a:lnTo>
                  <a:pt x="1746134" y="1429291"/>
                </a:lnTo>
                <a:lnTo>
                  <a:pt x="1768797" y="1389874"/>
                </a:lnTo>
                <a:lnTo>
                  <a:pt x="1789582" y="1349288"/>
                </a:lnTo>
                <a:lnTo>
                  <a:pt x="1808430" y="1307592"/>
                </a:lnTo>
                <a:lnTo>
                  <a:pt x="1825282" y="1264847"/>
                </a:lnTo>
                <a:lnTo>
                  <a:pt x="1840079" y="1221111"/>
                </a:lnTo>
                <a:lnTo>
                  <a:pt x="1852762" y="1176443"/>
                </a:lnTo>
                <a:lnTo>
                  <a:pt x="1863272" y="1130903"/>
                </a:lnTo>
                <a:lnTo>
                  <a:pt x="1871549" y="1084549"/>
                </a:lnTo>
                <a:lnTo>
                  <a:pt x="1877534" y="1037440"/>
                </a:lnTo>
                <a:lnTo>
                  <a:pt x="1881169" y="989636"/>
                </a:lnTo>
                <a:lnTo>
                  <a:pt x="1882394" y="941196"/>
                </a:lnTo>
                <a:lnTo>
                  <a:pt x="1881169" y="892762"/>
                </a:lnTo>
                <a:lnTo>
                  <a:pt x="1877534" y="844964"/>
                </a:lnTo>
                <a:lnTo>
                  <a:pt x="1871549" y="797861"/>
                </a:lnTo>
                <a:lnTo>
                  <a:pt x="1863272" y="751512"/>
                </a:lnTo>
                <a:lnTo>
                  <a:pt x="1852762" y="705976"/>
                </a:lnTo>
                <a:lnTo>
                  <a:pt x="1840079" y="661312"/>
                </a:lnTo>
                <a:lnTo>
                  <a:pt x="1825282" y="617581"/>
                </a:lnTo>
                <a:lnTo>
                  <a:pt x="1808430" y="574839"/>
                </a:lnTo>
                <a:lnTo>
                  <a:pt x="1789582" y="533148"/>
                </a:lnTo>
                <a:lnTo>
                  <a:pt x="1768797" y="492565"/>
                </a:lnTo>
                <a:lnTo>
                  <a:pt x="1746134" y="453151"/>
                </a:lnTo>
                <a:lnTo>
                  <a:pt x="1721652" y="414963"/>
                </a:lnTo>
                <a:lnTo>
                  <a:pt x="1695412" y="378062"/>
                </a:lnTo>
                <a:lnTo>
                  <a:pt x="1667471" y="342507"/>
                </a:lnTo>
                <a:lnTo>
                  <a:pt x="1637888" y="308356"/>
                </a:lnTo>
                <a:lnTo>
                  <a:pt x="1606724" y="275669"/>
                </a:lnTo>
                <a:lnTo>
                  <a:pt x="1574037" y="244505"/>
                </a:lnTo>
                <a:lnTo>
                  <a:pt x="1539886" y="214922"/>
                </a:lnTo>
                <a:lnTo>
                  <a:pt x="1504331" y="186981"/>
                </a:lnTo>
                <a:lnTo>
                  <a:pt x="1467430" y="160741"/>
                </a:lnTo>
                <a:lnTo>
                  <a:pt x="1429242" y="136259"/>
                </a:lnTo>
                <a:lnTo>
                  <a:pt x="1389828" y="113596"/>
                </a:lnTo>
                <a:lnTo>
                  <a:pt x="1349245" y="92811"/>
                </a:lnTo>
                <a:lnTo>
                  <a:pt x="1307554" y="73963"/>
                </a:lnTo>
                <a:lnTo>
                  <a:pt x="1264812" y="57111"/>
                </a:lnTo>
                <a:lnTo>
                  <a:pt x="1221081" y="42314"/>
                </a:lnTo>
                <a:lnTo>
                  <a:pt x="1176417" y="29631"/>
                </a:lnTo>
                <a:lnTo>
                  <a:pt x="1130881" y="19121"/>
                </a:lnTo>
                <a:lnTo>
                  <a:pt x="1084532" y="10844"/>
                </a:lnTo>
                <a:lnTo>
                  <a:pt x="1037429" y="4859"/>
                </a:lnTo>
                <a:lnTo>
                  <a:pt x="989631" y="1224"/>
                </a:lnTo>
                <a:lnTo>
                  <a:pt x="941197" y="0"/>
                </a:lnTo>
                <a:close/>
              </a:path>
            </a:pathLst>
          </a:custGeom>
          <a:solidFill>
            <a:srgbClr val="94B3D6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21529" y="4568697"/>
            <a:ext cx="16535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5F92"/>
                </a:solidFill>
                <a:latin typeface="Times New Roman"/>
                <a:cs typeface="Times New Roman"/>
              </a:rPr>
              <a:t>Лучший</a:t>
            </a:r>
            <a:r>
              <a:rPr sz="1800" b="1" spc="-8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375F92"/>
                </a:solidFill>
                <a:latin typeface="Times New Roman"/>
                <a:cs typeface="Times New Roman"/>
              </a:rPr>
              <a:t>уход</a:t>
            </a:r>
            <a:r>
              <a:rPr sz="1800" b="1" spc="-9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375F92"/>
                </a:solidFill>
                <a:latin typeface="Times New Roman"/>
                <a:cs typeface="Times New Roman"/>
              </a:rPr>
              <a:t>за </a:t>
            </a:r>
            <a:r>
              <a:rPr sz="18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жизненным циклом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3320" y="4163186"/>
            <a:ext cx="1882775" cy="1882775"/>
          </a:xfrm>
          <a:custGeom>
            <a:avLst/>
            <a:gdLst/>
            <a:ahLst/>
            <a:cxnLst/>
            <a:rect l="l" t="t" r="r" b="b"/>
            <a:pathLst>
              <a:path w="1882775" h="1882775">
                <a:moveTo>
                  <a:pt x="941197" y="0"/>
                </a:moveTo>
                <a:lnTo>
                  <a:pt x="892762" y="1224"/>
                </a:lnTo>
                <a:lnTo>
                  <a:pt x="844964" y="4859"/>
                </a:lnTo>
                <a:lnTo>
                  <a:pt x="797861" y="10844"/>
                </a:lnTo>
                <a:lnTo>
                  <a:pt x="751512" y="19121"/>
                </a:lnTo>
                <a:lnTo>
                  <a:pt x="705976" y="29631"/>
                </a:lnTo>
                <a:lnTo>
                  <a:pt x="661312" y="42314"/>
                </a:lnTo>
                <a:lnTo>
                  <a:pt x="617581" y="57111"/>
                </a:lnTo>
                <a:lnTo>
                  <a:pt x="574839" y="73963"/>
                </a:lnTo>
                <a:lnTo>
                  <a:pt x="533148" y="92811"/>
                </a:lnTo>
                <a:lnTo>
                  <a:pt x="492565" y="113596"/>
                </a:lnTo>
                <a:lnTo>
                  <a:pt x="453151" y="136259"/>
                </a:lnTo>
                <a:lnTo>
                  <a:pt x="414963" y="160741"/>
                </a:lnTo>
                <a:lnTo>
                  <a:pt x="378062" y="186981"/>
                </a:lnTo>
                <a:lnTo>
                  <a:pt x="342507" y="214922"/>
                </a:lnTo>
                <a:lnTo>
                  <a:pt x="308356" y="244505"/>
                </a:lnTo>
                <a:lnTo>
                  <a:pt x="275669" y="275669"/>
                </a:lnTo>
                <a:lnTo>
                  <a:pt x="244505" y="308356"/>
                </a:lnTo>
                <a:lnTo>
                  <a:pt x="214922" y="342507"/>
                </a:lnTo>
                <a:lnTo>
                  <a:pt x="186981" y="378062"/>
                </a:lnTo>
                <a:lnTo>
                  <a:pt x="160741" y="414963"/>
                </a:lnTo>
                <a:lnTo>
                  <a:pt x="136259" y="453151"/>
                </a:lnTo>
                <a:lnTo>
                  <a:pt x="113596" y="492565"/>
                </a:lnTo>
                <a:lnTo>
                  <a:pt x="92811" y="533148"/>
                </a:lnTo>
                <a:lnTo>
                  <a:pt x="73963" y="574839"/>
                </a:lnTo>
                <a:lnTo>
                  <a:pt x="57111" y="617581"/>
                </a:lnTo>
                <a:lnTo>
                  <a:pt x="42314" y="661312"/>
                </a:lnTo>
                <a:lnTo>
                  <a:pt x="29631" y="705976"/>
                </a:lnTo>
                <a:lnTo>
                  <a:pt x="19121" y="751512"/>
                </a:lnTo>
                <a:lnTo>
                  <a:pt x="10844" y="797861"/>
                </a:lnTo>
                <a:lnTo>
                  <a:pt x="4859" y="844964"/>
                </a:lnTo>
                <a:lnTo>
                  <a:pt x="1224" y="892762"/>
                </a:lnTo>
                <a:lnTo>
                  <a:pt x="0" y="941196"/>
                </a:lnTo>
                <a:lnTo>
                  <a:pt x="1224" y="989636"/>
                </a:lnTo>
                <a:lnTo>
                  <a:pt x="4859" y="1037440"/>
                </a:lnTo>
                <a:lnTo>
                  <a:pt x="10844" y="1084549"/>
                </a:lnTo>
                <a:lnTo>
                  <a:pt x="19121" y="1130903"/>
                </a:lnTo>
                <a:lnTo>
                  <a:pt x="29631" y="1176443"/>
                </a:lnTo>
                <a:lnTo>
                  <a:pt x="42314" y="1221111"/>
                </a:lnTo>
                <a:lnTo>
                  <a:pt x="57111" y="1264847"/>
                </a:lnTo>
                <a:lnTo>
                  <a:pt x="73963" y="1307592"/>
                </a:lnTo>
                <a:lnTo>
                  <a:pt x="92811" y="1349288"/>
                </a:lnTo>
                <a:lnTo>
                  <a:pt x="113596" y="1389874"/>
                </a:lnTo>
                <a:lnTo>
                  <a:pt x="136259" y="1429291"/>
                </a:lnTo>
                <a:lnTo>
                  <a:pt x="160741" y="1467482"/>
                </a:lnTo>
                <a:lnTo>
                  <a:pt x="186981" y="1504385"/>
                </a:lnTo>
                <a:lnTo>
                  <a:pt x="214922" y="1539943"/>
                </a:lnTo>
                <a:lnTo>
                  <a:pt x="244505" y="1574097"/>
                </a:lnTo>
                <a:lnTo>
                  <a:pt x="275669" y="1606786"/>
                </a:lnTo>
                <a:lnTo>
                  <a:pt x="308356" y="1637952"/>
                </a:lnTo>
                <a:lnTo>
                  <a:pt x="342507" y="1667536"/>
                </a:lnTo>
                <a:lnTo>
                  <a:pt x="378062" y="1695479"/>
                </a:lnTo>
                <a:lnTo>
                  <a:pt x="414963" y="1721721"/>
                </a:lnTo>
                <a:lnTo>
                  <a:pt x="453151" y="1746204"/>
                </a:lnTo>
                <a:lnTo>
                  <a:pt x="492565" y="1768868"/>
                </a:lnTo>
                <a:lnTo>
                  <a:pt x="533148" y="1789654"/>
                </a:lnTo>
                <a:lnTo>
                  <a:pt x="574839" y="1808503"/>
                </a:lnTo>
                <a:lnTo>
                  <a:pt x="617581" y="1825356"/>
                </a:lnTo>
                <a:lnTo>
                  <a:pt x="661312" y="1840154"/>
                </a:lnTo>
                <a:lnTo>
                  <a:pt x="705976" y="1852837"/>
                </a:lnTo>
                <a:lnTo>
                  <a:pt x="751512" y="1863347"/>
                </a:lnTo>
                <a:lnTo>
                  <a:pt x="797861" y="1871625"/>
                </a:lnTo>
                <a:lnTo>
                  <a:pt x="844964" y="1877610"/>
                </a:lnTo>
                <a:lnTo>
                  <a:pt x="892762" y="1881245"/>
                </a:lnTo>
                <a:lnTo>
                  <a:pt x="941197" y="1882470"/>
                </a:lnTo>
                <a:lnTo>
                  <a:pt x="989642" y="1881245"/>
                </a:lnTo>
                <a:lnTo>
                  <a:pt x="1037451" y="1877610"/>
                </a:lnTo>
                <a:lnTo>
                  <a:pt x="1084565" y="1871625"/>
                </a:lnTo>
                <a:lnTo>
                  <a:pt x="1130923" y="1863347"/>
                </a:lnTo>
                <a:lnTo>
                  <a:pt x="1176468" y="1852837"/>
                </a:lnTo>
                <a:lnTo>
                  <a:pt x="1221139" y="1840154"/>
                </a:lnTo>
                <a:lnTo>
                  <a:pt x="1264879" y="1825356"/>
                </a:lnTo>
                <a:lnTo>
                  <a:pt x="1307627" y="1808503"/>
                </a:lnTo>
                <a:lnTo>
                  <a:pt x="1349325" y="1789654"/>
                </a:lnTo>
                <a:lnTo>
                  <a:pt x="1389914" y="1768868"/>
                </a:lnTo>
                <a:lnTo>
                  <a:pt x="1429333" y="1746204"/>
                </a:lnTo>
                <a:lnTo>
                  <a:pt x="1467526" y="1721721"/>
                </a:lnTo>
                <a:lnTo>
                  <a:pt x="1504431" y="1695479"/>
                </a:lnTo>
                <a:lnTo>
                  <a:pt x="1539991" y="1667536"/>
                </a:lnTo>
                <a:lnTo>
                  <a:pt x="1574145" y="1637952"/>
                </a:lnTo>
                <a:lnTo>
                  <a:pt x="1606835" y="1606786"/>
                </a:lnTo>
                <a:lnTo>
                  <a:pt x="1638002" y="1574097"/>
                </a:lnTo>
                <a:lnTo>
                  <a:pt x="1667587" y="1539943"/>
                </a:lnTo>
                <a:lnTo>
                  <a:pt x="1695530" y="1504385"/>
                </a:lnTo>
                <a:lnTo>
                  <a:pt x="1721773" y="1467482"/>
                </a:lnTo>
                <a:lnTo>
                  <a:pt x="1746256" y="1429291"/>
                </a:lnTo>
                <a:lnTo>
                  <a:pt x="1768920" y="1389874"/>
                </a:lnTo>
                <a:lnTo>
                  <a:pt x="1789706" y="1349288"/>
                </a:lnTo>
                <a:lnTo>
                  <a:pt x="1808555" y="1307592"/>
                </a:lnTo>
                <a:lnTo>
                  <a:pt x="1825408" y="1264847"/>
                </a:lnTo>
                <a:lnTo>
                  <a:pt x="1840206" y="1221111"/>
                </a:lnTo>
                <a:lnTo>
                  <a:pt x="1852889" y="1176443"/>
                </a:lnTo>
                <a:lnTo>
                  <a:pt x="1863399" y="1130903"/>
                </a:lnTo>
                <a:lnTo>
                  <a:pt x="1871676" y="1084549"/>
                </a:lnTo>
                <a:lnTo>
                  <a:pt x="1877661" y="1037440"/>
                </a:lnTo>
                <a:lnTo>
                  <a:pt x="1881296" y="989636"/>
                </a:lnTo>
                <a:lnTo>
                  <a:pt x="1882521" y="941196"/>
                </a:lnTo>
                <a:lnTo>
                  <a:pt x="1881296" y="892762"/>
                </a:lnTo>
                <a:lnTo>
                  <a:pt x="1877661" y="844964"/>
                </a:lnTo>
                <a:lnTo>
                  <a:pt x="1871676" y="797861"/>
                </a:lnTo>
                <a:lnTo>
                  <a:pt x="1863399" y="751512"/>
                </a:lnTo>
                <a:lnTo>
                  <a:pt x="1852889" y="705976"/>
                </a:lnTo>
                <a:lnTo>
                  <a:pt x="1840206" y="661312"/>
                </a:lnTo>
                <a:lnTo>
                  <a:pt x="1825408" y="617581"/>
                </a:lnTo>
                <a:lnTo>
                  <a:pt x="1808555" y="574839"/>
                </a:lnTo>
                <a:lnTo>
                  <a:pt x="1789706" y="533148"/>
                </a:lnTo>
                <a:lnTo>
                  <a:pt x="1768920" y="492565"/>
                </a:lnTo>
                <a:lnTo>
                  <a:pt x="1746256" y="453151"/>
                </a:lnTo>
                <a:lnTo>
                  <a:pt x="1721773" y="414963"/>
                </a:lnTo>
                <a:lnTo>
                  <a:pt x="1695530" y="378062"/>
                </a:lnTo>
                <a:lnTo>
                  <a:pt x="1667587" y="342507"/>
                </a:lnTo>
                <a:lnTo>
                  <a:pt x="1638002" y="308356"/>
                </a:lnTo>
                <a:lnTo>
                  <a:pt x="1606835" y="275669"/>
                </a:lnTo>
                <a:lnTo>
                  <a:pt x="1574145" y="244505"/>
                </a:lnTo>
                <a:lnTo>
                  <a:pt x="1539991" y="214922"/>
                </a:lnTo>
                <a:lnTo>
                  <a:pt x="1504431" y="186981"/>
                </a:lnTo>
                <a:lnTo>
                  <a:pt x="1467526" y="160741"/>
                </a:lnTo>
                <a:lnTo>
                  <a:pt x="1429333" y="136259"/>
                </a:lnTo>
                <a:lnTo>
                  <a:pt x="1389914" y="113596"/>
                </a:lnTo>
                <a:lnTo>
                  <a:pt x="1349325" y="92811"/>
                </a:lnTo>
                <a:lnTo>
                  <a:pt x="1307627" y="73963"/>
                </a:lnTo>
                <a:lnTo>
                  <a:pt x="1264879" y="57111"/>
                </a:lnTo>
                <a:lnTo>
                  <a:pt x="1221139" y="42314"/>
                </a:lnTo>
                <a:lnTo>
                  <a:pt x="1176468" y="29631"/>
                </a:lnTo>
                <a:lnTo>
                  <a:pt x="1130923" y="19121"/>
                </a:lnTo>
                <a:lnTo>
                  <a:pt x="1084565" y="10844"/>
                </a:lnTo>
                <a:lnTo>
                  <a:pt x="1037451" y="4859"/>
                </a:lnTo>
                <a:lnTo>
                  <a:pt x="989642" y="1224"/>
                </a:lnTo>
                <a:lnTo>
                  <a:pt x="941197" y="0"/>
                </a:lnTo>
                <a:close/>
              </a:path>
            </a:pathLst>
          </a:custGeom>
          <a:solidFill>
            <a:srgbClr val="548ED4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92088" y="4535170"/>
            <a:ext cx="181356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Первая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больница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уходу</a:t>
            </a:r>
            <a:r>
              <a:rPr sz="14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за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здоровьем,</a:t>
            </a:r>
            <a:endParaRPr sz="1400">
              <a:latin typeface="Times New Roman"/>
              <a:cs typeface="Times New Roman"/>
            </a:endParaRPr>
          </a:p>
          <a:p>
            <a:pPr marL="158750" marR="153670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которая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соединяет жизнь/культуру/ пространство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лечением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9516" y="895985"/>
            <a:ext cx="8683625" cy="3280410"/>
            <a:chOff x="249516" y="895985"/>
            <a:chExt cx="8683625" cy="32804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516" y="908685"/>
              <a:ext cx="8683155" cy="32545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187" y="2761233"/>
              <a:ext cx="292608" cy="1889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591" y="2761233"/>
              <a:ext cx="438912" cy="1889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915" y="3035808"/>
              <a:ext cx="731520" cy="1889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3279" y="3035808"/>
              <a:ext cx="585216" cy="188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915" y="3233927"/>
              <a:ext cx="877824" cy="1889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1157" y="3233927"/>
              <a:ext cx="731520" cy="1889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9299" y="3233927"/>
              <a:ext cx="438912" cy="1889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915" y="3432048"/>
              <a:ext cx="1172171" cy="1889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7068" y="3432048"/>
              <a:ext cx="438912" cy="1889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915" y="3630167"/>
              <a:ext cx="1172171" cy="1889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7068" y="3630167"/>
              <a:ext cx="731519" cy="1889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13431" y="3630167"/>
              <a:ext cx="585216" cy="1889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8046" y="908685"/>
              <a:ext cx="5024120" cy="3255010"/>
            </a:xfrm>
            <a:custGeom>
              <a:avLst/>
              <a:gdLst/>
              <a:ahLst/>
              <a:cxnLst/>
              <a:rect l="l" t="t" r="r" b="b"/>
              <a:pathLst>
                <a:path w="5024120" h="3255010">
                  <a:moveTo>
                    <a:pt x="5023993" y="0"/>
                  </a:moveTo>
                  <a:lnTo>
                    <a:pt x="0" y="0"/>
                  </a:lnTo>
                  <a:lnTo>
                    <a:pt x="0" y="3254502"/>
                  </a:lnTo>
                  <a:lnTo>
                    <a:pt x="5023993" y="3254502"/>
                  </a:lnTo>
                  <a:lnTo>
                    <a:pt x="50239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046" y="908685"/>
              <a:ext cx="5024120" cy="3255010"/>
            </a:xfrm>
            <a:custGeom>
              <a:avLst/>
              <a:gdLst/>
              <a:ahLst/>
              <a:cxnLst/>
              <a:rect l="l" t="t" r="r" b="b"/>
              <a:pathLst>
                <a:path w="5024120" h="3255010">
                  <a:moveTo>
                    <a:pt x="0" y="3254502"/>
                  </a:moveTo>
                  <a:lnTo>
                    <a:pt x="5023993" y="3254502"/>
                  </a:lnTo>
                  <a:lnTo>
                    <a:pt x="5023993" y="0"/>
                  </a:lnTo>
                  <a:lnTo>
                    <a:pt x="0" y="0"/>
                  </a:lnTo>
                  <a:lnTo>
                    <a:pt x="0" y="3254502"/>
                  </a:lnTo>
                  <a:close/>
                </a:path>
              </a:pathLst>
            </a:custGeom>
            <a:ln w="254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9663" y="917194"/>
            <a:ext cx="3131185" cy="9093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Больница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АИН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r>
              <a:rPr sz="1500" b="1" dirty="0">
                <a:solidFill>
                  <a:srgbClr val="00AF50"/>
                </a:solidFill>
                <a:latin typeface="Times New Roman"/>
                <a:cs typeface="Times New Roman"/>
              </a:rPr>
              <a:t>“Я</a:t>
            </a:r>
            <a:r>
              <a:rPr sz="15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хочу</a:t>
            </a:r>
            <a:r>
              <a:rPr sz="15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поделиться</a:t>
            </a:r>
            <a:r>
              <a:rPr sz="15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AF50"/>
                </a:solidFill>
                <a:latin typeface="Times New Roman"/>
                <a:cs typeface="Times New Roman"/>
              </a:rPr>
              <a:t>теплом,</a:t>
            </a:r>
            <a:r>
              <a:rPr sz="15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которое </a:t>
            </a:r>
            <a:r>
              <a:rPr sz="1500" b="1" dirty="0">
                <a:solidFill>
                  <a:srgbClr val="00AF50"/>
                </a:solidFill>
                <a:latin typeface="Times New Roman"/>
                <a:cs typeface="Times New Roman"/>
              </a:rPr>
              <a:t>дарит</a:t>
            </a:r>
            <a:r>
              <a:rPr sz="15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искусство</a:t>
            </a:r>
            <a:r>
              <a:rPr sz="15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врачевания”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663" y="2441575"/>
            <a:ext cx="423989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51650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Профайл</a:t>
            </a:r>
            <a:r>
              <a:rPr sz="1400" b="1" dirty="0">
                <a:latin typeface="Times New Roman"/>
                <a:cs typeface="Times New Roman"/>
              </a:rPr>
              <a:t>	Директор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Ик</a:t>
            </a:r>
            <a:r>
              <a:rPr sz="1400" b="1" spc="-20" dirty="0">
                <a:latin typeface="Times New Roman"/>
                <a:cs typeface="Times New Roman"/>
              </a:rPr>
              <a:t> Хван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L="43815" marR="791845" indent="-4445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-Окончание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интернатуры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госпитале Сеульского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Национального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Университета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-Окончание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стажировки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госпитале</a:t>
            </a:r>
            <a:endParaRPr sz="14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Сеульского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Национального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Университета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-Специальность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акушерство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гинекология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Приобретение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статуса: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врач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акушер-гинеколог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72000" y="2996996"/>
            <a:ext cx="576580" cy="297180"/>
          </a:xfrm>
          <a:custGeom>
            <a:avLst/>
            <a:gdLst/>
            <a:ahLst/>
            <a:cxnLst/>
            <a:rect l="l" t="t" r="r" b="b"/>
            <a:pathLst>
              <a:path w="576579" h="297179">
                <a:moveTo>
                  <a:pt x="0" y="296748"/>
                </a:moveTo>
                <a:lnTo>
                  <a:pt x="576059" y="296748"/>
                </a:lnTo>
                <a:lnTo>
                  <a:pt x="576059" y="0"/>
                </a:lnTo>
                <a:lnTo>
                  <a:pt x="0" y="0"/>
                </a:lnTo>
                <a:lnTo>
                  <a:pt x="0" y="296748"/>
                </a:lnTo>
                <a:close/>
              </a:path>
            </a:pathLst>
          </a:custGeom>
          <a:ln w="253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9287" y="1422327"/>
            <a:ext cx="4885055" cy="5000625"/>
            <a:chOff x="4259287" y="1422327"/>
            <a:chExt cx="4885055" cy="500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9287" y="1422327"/>
              <a:ext cx="4884712" cy="5000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344" y="3485375"/>
              <a:ext cx="799922" cy="263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1792" y="3830447"/>
              <a:ext cx="475488" cy="204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04561" y="2178177"/>
            <a:ext cx="15436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 marR="21272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Детский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осмотр Амблиопия, близорукость,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дальнозоркость/астиг матизм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0890" y="2294001"/>
            <a:ext cx="763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Катаракта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9685" y="4676013"/>
            <a:ext cx="15195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Глаукома/Сетчатка ретинопатия недоношенных, Обследование </a:t>
            </a:r>
            <a:r>
              <a:rPr sz="1200" b="1" dirty="0">
                <a:latin typeface="Times New Roman"/>
                <a:cs typeface="Times New Roman"/>
              </a:rPr>
              <a:t>сетчатки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беременных Диабетическая ретинопатия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2672" y="4031742"/>
            <a:ext cx="111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Синдром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сухого </a:t>
            </a:r>
            <a:r>
              <a:rPr sz="1200" b="1" spc="-10" dirty="0">
                <a:latin typeface="Times New Roman"/>
                <a:cs typeface="Times New Roman"/>
              </a:rPr>
              <a:t>глаза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469" y="3732098"/>
            <a:ext cx="1145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Коррекция</a:t>
            </a:r>
            <a:endParaRPr sz="1200">
              <a:latin typeface="Times New Roman"/>
              <a:cs typeface="Times New Roman"/>
            </a:endParaRPr>
          </a:p>
          <a:p>
            <a:pPr marL="12700" marR="5080" indent="32258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зрения </a:t>
            </a:r>
            <a:r>
              <a:rPr sz="1200" b="1" dirty="0">
                <a:latin typeface="Times New Roman"/>
                <a:cs typeface="Times New Roman"/>
              </a:rPr>
              <a:t>Детские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ночные</a:t>
            </a:r>
            <a:endParaRPr sz="1200">
              <a:latin typeface="Times New Roman"/>
              <a:cs typeface="Times New Roman"/>
            </a:endParaRPr>
          </a:p>
          <a:p>
            <a:pPr marL="163195" marR="158750" indent="1905"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линзы </a:t>
            </a:r>
            <a:r>
              <a:rPr sz="1200" b="1" spc="-10" dirty="0">
                <a:latin typeface="Times New Roman"/>
                <a:cs typeface="Times New Roman"/>
              </a:rPr>
              <a:t>Коррекция пресбиопии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821" y="1739849"/>
            <a:ext cx="3507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Лечение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глазных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заболеваний,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638" y="2166874"/>
            <a:ext cx="2465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часто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возникают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младенцев,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638" y="2593594"/>
            <a:ext cx="3206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подростков,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людей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среднего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старшего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638" y="3020695"/>
            <a:ext cx="773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возраста.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821" y="3447415"/>
            <a:ext cx="2796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Внедрение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диагностического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638" y="3874134"/>
            <a:ext cx="3277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хирургического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оборудования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уровне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638" y="4300854"/>
            <a:ext cx="23075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университетской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больницы.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821" y="4727524"/>
            <a:ext cx="31813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b="1" dirty="0">
                <a:latin typeface="Times New Roman"/>
                <a:cs typeface="Times New Roman"/>
              </a:rPr>
              <a:t>Более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20,000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операций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удалению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3638" y="5154548"/>
            <a:ext cx="3154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катаракты</a:t>
            </a:r>
            <a:r>
              <a:rPr sz="1400" b="1" spc="2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более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10,000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операций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по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638" y="5581294"/>
            <a:ext cx="1544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коррекции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зрения.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605" y="352297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4"/>
                </a:lnTo>
                <a:lnTo>
                  <a:pt x="194175" y="305073"/>
                </a:lnTo>
                <a:lnTo>
                  <a:pt x="234679" y="282851"/>
                </a:lnTo>
                <a:lnTo>
                  <a:pt x="266618" y="248973"/>
                </a:lnTo>
                <a:lnTo>
                  <a:pt x="287563" y="206025"/>
                </a:lnTo>
                <a:lnTo>
                  <a:pt x="295084" y="156590"/>
                </a:lnTo>
                <a:lnTo>
                  <a:pt x="287563" y="107094"/>
                </a:lnTo>
                <a:lnTo>
                  <a:pt x="266618" y="64108"/>
                </a:lnTo>
                <a:lnTo>
                  <a:pt x="234679" y="30211"/>
                </a:lnTo>
                <a:lnTo>
                  <a:pt x="194175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333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35" dirty="0"/>
              <a:t> </a:t>
            </a:r>
            <a:r>
              <a:rPr sz="2400" spc="-10" dirty="0"/>
              <a:t>направления</a:t>
            </a:r>
            <a:r>
              <a:rPr sz="2400" spc="-90" dirty="0"/>
              <a:t> </a:t>
            </a:r>
            <a:r>
              <a:rPr sz="2400" dirty="0"/>
              <a:t>лечения</a:t>
            </a:r>
            <a:r>
              <a:rPr sz="2400" spc="-130" dirty="0"/>
              <a:t> </a:t>
            </a:r>
            <a:r>
              <a:rPr sz="2400" spc="-10" dirty="0"/>
              <a:t>(Офтальмология)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9287" y="1422327"/>
            <a:ext cx="4885055" cy="5000625"/>
            <a:chOff x="4259287" y="1422327"/>
            <a:chExt cx="4885055" cy="500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9287" y="1422327"/>
              <a:ext cx="4884712" cy="5000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344" y="3485375"/>
              <a:ext cx="799922" cy="263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1792" y="3830447"/>
              <a:ext cx="475488" cy="204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39614" y="2044700"/>
            <a:ext cx="1472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Блефаропластика Естественная </a:t>
            </a:r>
            <a:r>
              <a:rPr sz="1200" b="1" dirty="0">
                <a:latin typeface="Times New Roman"/>
                <a:cs typeface="Times New Roman"/>
              </a:rPr>
              <a:t>коррекция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глаз, </a:t>
            </a:r>
            <a:r>
              <a:rPr sz="1200" b="1" dirty="0">
                <a:latin typeface="Times New Roman"/>
                <a:cs typeface="Times New Roman"/>
              </a:rPr>
              <a:t>операция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-10" dirty="0">
                <a:latin typeface="Times New Roman"/>
                <a:cs typeface="Times New Roman"/>
              </a:rPr>
              <a:t> двойное </a:t>
            </a:r>
            <a:r>
              <a:rPr sz="1200" b="1" dirty="0">
                <a:latin typeface="Times New Roman"/>
                <a:cs typeface="Times New Roman"/>
              </a:rPr>
              <a:t>веко,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подтяжка бровей.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4203" y="2044700"/>
            <a:ext cx="16897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Ринопластика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Создание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переносицы идивидуально взависимости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от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формы </a:t>
            </a:r>
            <a:r>
              <a:rPr sz="1200" b="1" spc="-20" dirty="0">
                <a:latin typeface="Times New Roman"/>
                <a:cs typeface="Times New Roman"/>
              </a:rPr>
              <a:t>лица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2273" y="5026532"/>
            <a:ext cx="1256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Операция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по </a:t>
            </a:r>
            <a:r>
              <a:rPr sz="1200" b="1" spc="-10" dirty="0">
                <a:latin typeface="Times New Roman"/>
                <a:cs typeface="Times New Roman"/>
              </a:rPr>
              <a:t>подтяжке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лица </a:t>
            </a:r>
            <a:r>
              <a:rPr sz="1200" b="1" dirty="0">
                <a:latin typeface="Times New Roman"/>
                <a:cs typeface="Times New Roman"/>
              </a:rPr>
              <a:t>Нитевой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лифтинг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8833" y="3901567"/>
            <a:ext cx="1265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Блефаропластика </a:t>
            </a:r>
            <a:r>
              <a:rPr sz="1200" b="1" dirty="0">
                <a:latin typeface="Times New Roman"/>
                <a:cs typeface="Times New Roman"/>
              </a:rPr>
              <a:t>нижних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век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8278" y="3732098"/>
            <a:ext cx="11684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2700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Липофилинг </a:t>
            </a:r>
            <a:r>
              <a:rPr sz="1200" b="1" spc="-20" dirty="0">
                <a:latin typeface="Times New Roman"/>
                <a:cs typeface="Times New Roman"/>
              </a:rPr>
              <a:t>лица </a:t>
            </a:r>
            <a:r>
              <a:rPr sz="1200" b="1" spc="-10" dirty="0">
                <a:latin typeface="Times New Roman"/>
                <a:cs typeface="Times New Roman"/>
              </a:rPr>
              <a:t>Определение идиальной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формы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лица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для </a:t>
            </a:r>
            <a:r>
              <a:rPr sz="1200" b="1" spc="-10" dirty="0">
                <a:latin typeface="Times New Roman"/>
                <a:cs typeface="Times New Roman"/>
              </a:rPr>
              <a:t>каждого пациента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497" y="2548255"/>
            <a:ext cx="2905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Опыт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ноу-хау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профессионального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497" y="2974975"/>
            <a:ext cx="203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медицинского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персонала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497" y="3401695"/>
            <a:ext cx="3298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Пластический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хирург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из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Каннама,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более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497" y="3828363"/>
            <a:ext cx="32854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чем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28-летним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опытом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работы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проводит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497" y="4255389"/>
            <a:ext cx="3119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личные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консультации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пациентами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497" y="4682109"/>
            <a:ext cx="3261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предлагает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правильный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хирургический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497" y="5109209"/>
            <a:ext cx="2341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метод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каждого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человека.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605" y="352297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4"/>
                </a:lnTo>
                <a:lnTo>
                  <a:pt x="194175" y="305073"/>
                </a:lnTo>
                <a:lnTo>
                  <a:pt x="234679" y="282851"/>
                </a:lnTo>
                <a:lnTo>
                  <a:pt x="266618" y="248973"/>
                </a:lnTo>
                <a:lnTo>
                  <a:pt x="287563" y="206025"/>
                </a:lnTo>
                <a:lnTo>
                  <a:pt x="295084" y="156590"/>
                </a:lnTo>
                <a:lnTo>
                  <a:pt x="287563" y="107094"/>
                </a:lnTo>
                <a:lnTo>
                  <a:pt x="266618" y="64108"/>
                </a:lnTo>
                <a:lnTo>
                  <a:pt x="234679" y="30211"/>
                </a:lnTo>
                <a:lnTo>
                  <a:pt x="194175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429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45" dirty="0"/>
              <a:t> </a:t>
            </a:r>
            <a:r>
              <a:rPr sz="2400" spc="-10" dirty="0"/>
              <a:t>направления</a:t>
            </a:r>
            <a:r>
              <a:rPr sz="2400" spc="-105" dirty="0"/>
              <a:t> </a:t>
            </a:r>
            <a:r>
              <a:rPr sz="2400" dirty="0"/>
              <a:t>лечения</a:t>
            </a:r>
            <a:r>
              <a:rPr sz="2400" spc="-140" dirty="0"/>
              <a:t> </a:t>
            </a:r>
            <a:r>
              <a:rPr sz="2200" dirty="0"/>
              <a:t>(Пластическая</a:t>
            </a:r>
            <a:r>
              <a:rPr sz="2200" spc="-100" dirty="0"/>
              <a:t> </a:t>
            </a:r>
            <a:r>
              <a:rPr sz="2200" spc="-10" dirty="0"/>
              <a:t>хирургия)</a:t>
            </a:r>
            <a:endParaRPr sz="2200"/>
          </a:p>
        </p:txBody>
      </p:sp>
      <p:sp>
        <p:nvSpPr>
          <p:cNvPr id="21" name="object 21"/>
          <p:cNvSpPr txBox="1"/>
          <p:nvPr/>
        </p:nvSpPr>
        <p:spPr>
          <a:xfrm>
            <a:off x="422605" y="1690839"/>
            <a:ext cx="2571115" cy="504190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4,000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пластических</a:t>
            </a:r>
            <a:r>
              <a:rPr sz="1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операций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85" dirty="0"/>
              <a:t> </a:t>
            </a:r>
            <a:r>
              <a:rPr spc="-20" dirty="0"/>
              <a:t>комплексного</a:t>
            </a:r>
            <a:r>
              <a:rPr spc="-80" dirty="0"/>
              <a:t> </a:t>
            </a:r>
            <a:r>
              <a:rPr spc="-10" dirty="0"/>
              <a:t>обследования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748" y="1359509"/>
            <a:ext cx="8258175" cy="413384"/>
          </a:xfrm>
          <a:prstGeom prst="rect">
            <a:avLst/>
          </a:prstGeom>
          <a:solidFill>
            <a:srgbClr val="31D424"/>
          </a:solidFill>
        </p:spPr>
        <p:txBody>
          <a:bodyPr vert="horz" wrap="square" lIns="0" tIns="0" rIns="0" bIns="0" rtlCol="0">
            <a:spAutoFit/>
          </a:bodyPr>
          <a:lstStyle/>
          <a:p>
            <a:pPr marL="416559">
              <a:lnSpc>
                <a:spcPts val="2335"/>
              </a:lnSpc>
            </a:pPr>
            <a:r>
              <a:rPr sz="2000" b="1" dirty="0">
                <a:latin typeface="Times New Roman"/>
                <a:cs typeface="Times New Roman"/>
              </a:rPr>
              <a:t>Все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обследования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проводятся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одном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месте: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система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"One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stop"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2420886"/>
            <a:ext cx="7344867" cy="37890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339" y="355218"/>
            <a:ext cx="70485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Программа</a:t>
            </a:r>
            <a:r>
              <a:rPr sz="2500" spc="-114" dirty="0"/>
              <a:t> </a:t>
            </a:r>
            <a:r>
              <a:rPr sz="2500" spc="-25" dirty="0"/>
              <a:t>комплексного</a:t>
            </a:r>
            <a:r>
              <a:rPr sz="2500" spc="-105" dirty="0"/>
              <a:t> </a:t>
            </a:r>
            <a:r>
              <a:rPr sz="2500" spc="-10" dirty="0"/>
              <a:t>обследования</a:t>
            </a:r>
            <a:r>
              <a:rPr sz="2500" spc="-75" dirty="0"/>
              <a:t> </a:t>
            </a:r>
            <a:r>
              <a:rPr sz="2500" spc="-10" dirty="0"/>
              <a:t>[BASIC]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1262074"/>
            <a:ext cx="9144000" cy="5551805"/>
          </a:xfrm>
          <a:custGeom>
            <a:avLst/>
            <a:gdLst/>
            <a:ahLst/>
            <a:cxnLst/>
            <a:rect l="l" t="t" r="r" b="b"/>
            <a:pathLst>
              <a:path w="9144000" h="5551805">
                <a:moveTo>
                  <a:pt x="9144000" y="3799675"/>
                </a:moveTo>
                <a:lnTo>
                  <a:pt x="5608955" y="3799675"/>
                </a:lnTo>
                <a:lnTo>
                  <a:pt x="5608828" y="3799675"/>
                </a:lnTo>
                <a:lnTo>
                  <a:pt x="2008505" y="3799675"/>
                </a:lnTo>
                <a:lnTo>
                  <a:pt x="0" y="3799675"/>
                </a:lnTo>
                <a:lnTo>
                  <a:pt x="0" y="4300118"/>
                </a:lnTo>
                <a:lnTo>
                  <a:pt x="0" y="4550359"/>
                </a:lnTo>
                <a:lnTo>
                  <a:pt x="0" y="5301069"/>
                </a:lnTo>
                <a:lnTo>
                  <a:pt x="0" y="5551309"/>
                </a:lnTo>
                <a:lnTo>
                  <a:pt x="2008505" y="5551309"/>
                </a:lnTo>
                <a:lnTo>
                  <a:pt x="5608828" y="5551309"/>
                </a:lnTo>
                <a:lnTo>
                  <a:pt x="5608955" y="5551309"/>
                </a:lnTo>
                <a:lnTo>
                  <a:pt x="9144000" y="5551309"/>
                </a:lnTo>
                <a:lnTo>
                  <a:pt x="9144000" y="5301069"/>
                </a:lnTo>
                <a:lnTo>
                  <a:pt x="9144000" y="4550359"/>
                </a:lnTo>
                <a:lnTo>
                  <a:pt x="9144000" y="4300144"/>
                </a:lnTo>
                <a:lnTo>
                  <a:pt x="9144000" y="3799675"/>
                </a:lnTo>
                <a:close/>
              </a:path>
              <a:path w="9144000" h="5551805">
                <a:moveTo>
                  <a:pt x="9144000" y="3299206"/>
                </a:moveTo>
                <a:lnTo>
                  <a:pt x="5608955" y="3299206"/>
                </a:lnTo>
                <a:lnTo>
                  <a:pt x="5608828" y="3299206"/>
                </a:lnTo>
                <a:lnTo>
                  <a:pt x="2008505" y="3299206"/>
                </a:lnTo>
                <a:lnTo>
                  <a:pt x="0" y="3299206"/>
                </a:lnTo>
                <a:lnTo>
                  <a:pt x="0" y="3549396"/>
                </a:lnTo>
                <a:lnTo>
                  <a:pt x="0" y="3799636"/>
                </a:lnTo>
                <a:lnTo>
                  <a:pt x="2008505" y="3799636"/>
                </a:lnTo>
                <a:lnTo>
                  <a:pt x="5608828" y="3799636"/>
                </a:lnTo>
                <a:lnTo>
                  <a:pt x="5608955" y="3799636"/>
                </a:lnTo>
                <a:lnTo>
                  <a:pt x="9144000" y="3799636"/>
                </a:lnTo>
                <a:lnTo>
                  <a:pt x="9144000" y="3549446"/>
                </a:lnTo>
                <a:lnTo>
                  <a:pt x="9144000" y="3299206"/>
                </a:lnTo>
                <a:close/>
              </a:path>
              <a:path w="9144000" h="5551805">
                <a:moveTo>
                  <a:pt x="9144000" y="250278"/>
                </a:moveTo>
                <a:lnTo>
                  <a:pt x="5608955" y="250278"/>
                </a:lnTo>
                <a:lnTo>
                  <a:pt x="5608828" y="250278"/>
                </a:lnTo>
                <a:lnTo>
                  <a:pt x="2008505" y="250278"/>
                </a:lnTo>
                <a:lnTo>
                  <a:pt x="0" y="250278"/>
                </a:lnTo>
                <a:lnTo>
                  <a:pt x="0" y="750658"/>
                </a:lnTo>
                <a:lnTo>
                  <a:pt x="0" y="3299129"/>
                </a:lnTo>
                <a:lnTo>
                  <a:pt x="2008505" y="3299129"/>
                </a:lnTo>
                <a:lnTo>
                  <a:pt x="5608828" y="3299129"/>
                </a:lnTo>
                <a:lnTo>
                  <a:pt x="5608955" y="3299129"/>
                </a:lnTo>
                <a:lnTo>
                  <a:pt x="9144000" y="3299129"/>
                </a:lnTo>
                <a:lnTo>
                  <a:pt x="9144000" y="3048939"/>
                </a:lnTo>
                <a:lnTo>
                  <a:pt x="9144000" y="1251127"/>
                </a:lnTo>
                <a:lnTo>
                  <a:pt x="9144000" y="750747"/>
                </a:lnTo>
                <a:lnTo>
                  <a:pt x="9144000" y="250278"/>
                </a:lnTo>
                <a:close/>
              </a:path>
              <a:path w="9144000" h="5551805">
                <a:moveTo>
                  <a:pt x="9144000" y="0"/>
                </a:moveTo>
                <a:lnTo>
                  <a:pt x="5608955" y="0"/>
                </a:lnTo>
                <a:lnTo>
                  <a:pt x="5608828" y="0"/>
                </a:lnTo>
                <a:lnTo>
                  <a:pt x="2008505" y="0"/>
                </a:lnTo>
                <a:lnTo>
                  <a:pt x="0" y="0"/>
                </a:lnTo>
                <a:lnTo>
                  <a:pt x="0" y="250240"/>
                </a:lnTo>
                <a:lnTo>
                  <a:pt x="2008505" y="250240"/>
                </a:lnTo>
                <a:lnTo>
                  <a:pt x="5608828" y="250240"/>
                </a:lnTo>
                <a:lnTo>
                  <a:pt x="5608955" y="250240"/>
                </a:lnTo>
                <a:lnTo>
                  <a:pt x="9144000" y="25024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806576"/>
          <a:ext cx="9153525" cy="6001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7856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женщины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59510"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мужчины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Анкета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Заполнение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анкеты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Заполнение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анкеты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Стандартное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68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Антропометрические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измерения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(рост,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вес,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ожирение,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обхват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талии),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индекс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массы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тела,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слуха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889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Антропометрические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измерения (рост,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вес,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ожирение,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обхват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талии),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индекс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массы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тела,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слуха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Подробное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глаз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4195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Измерение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внутриглазного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давления,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фото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глазного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дна,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зрения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96520" indent="349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Измерение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внутриглазного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давления,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фото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глазного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дна,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зрения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крови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marR="1517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гемоглобин,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воспаление,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сахар,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сердечные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маркеры/липиды,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печени,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гепа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тит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А/Б/С,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почек,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электролиты,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минералы,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фермен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поджелудочной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свертываемость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кров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подагра,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ревматизм,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сифи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лис,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спид,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группа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онкомаркеры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(рак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печени,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толс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кишки,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поджелудочной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предстательно</a:t>
                      </a:r>
                      <a:r>
                        <a:rPr sz="11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яичников),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витамин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крови, гемоглобин,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 воспаление,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ахар,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сердечные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маркеры/липиды,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печени,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гепати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А/Б/С,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почек,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электролиты,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минералы,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фермент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поджелудочной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свертываемость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кров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и, функция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щитовидной железы,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подагра,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ревматизм,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сифи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лис,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спид,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группа крови, онкомаркеры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(рак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печени,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marR="19685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толстой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кишки,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 поджелудочной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предс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тательной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железы),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витамин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мочи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кала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мочи,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кала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выше)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 мочи, анализ кала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 от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лет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выше)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Сердечно-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сосудистая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ЭКГ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ЭКГ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Респираторная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Рентген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клетки,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лекгих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Рентген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клетки,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лекгих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Пищеварительная</a:t>
                      </a:r>
                      <a:r>
                        <a:rPr sz="11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1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(печень,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поджелудочная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сел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езенка,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почки),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гастроскопия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седацией)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6383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(печень,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поджелудочная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железа,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селезенка,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почки),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гастроскопия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седацией)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Костная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система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Денситометрия,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рентгеновский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снимок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позвоночника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Денситометрия,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рентгеновский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снимок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позвоночника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0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женщин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marR="3079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Маммография,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мазок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цитологию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шейки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матки,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УЗИ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таза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либо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функция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яичников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Консультация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Консультация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врача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Консультация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врача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974725"/>
            <a:ext cx="9150350" cy="5862955"/>
            <a:chOff x="-3175" y="974725"/>
            <a:chExt cx="9150350" cy="5862955"/>
          </a:xfrm>
        </p:grpSpPr>
        <p:sp>
          <p:nvSpPr>
            <p:cNvPr id="3" name="object 3"/>
            <p:cNvSpPr/>
            <p:nvPr/>
          </p:nvSpPr>
          <p:spPr>
            <a:xfrm>
              <a:off x="441375" y="984250"/>
              <a:ext cx="8267700" cy="1905"/>
            </a:xfrm>
            <a:custGeom>
              <a:avLst/>
              <a:gdLst/>
              <a:ahLst/>
              <a:cxnLst/>
              <a:rect l="l" t="t" r="r" b="b"/>
              <a:pathLst>
                <a:path w="8267700" h="1905">
                  <a:moveTo>
                    <a:pt x="0" y="0"/>
                  </a:moveTo>
                  <a:lnTo>
                    <a:pt x="8267141" y="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37119"/>
              <a:ext cx="9144000" cy="462280"/>
            </a:xfrm>
            <a:custGeom>
              <a:avLst/>
              <a:gdLst/>
              <a:ahLst/>
              <a:cxnLst/>
              <a:rect l="l" t="t" r="r" b="b"/>
              <a:pathLst>
                <a:path w="9144000" h="462280">
                  <a:moveTo>
                    <a:pt x="2074646" y="0"/>
                  </a:moveTo>
                  <a:lnTo>
                    <a:pt x="752068" y="0"/>
                  </a:lnTo>
                  <a:lnTo>
                    <a:pt x="0" y="0"/>
                  </a:lnTo>
                  <a:lnTo>
                    <a:pt x="0" y="461733"/>
                  </a:lnTo>
                  <a:lnTo>
                    <a:pt x="752068" y="461733"/>
                  </a:lnTo>
                  <a:lnTo>
                    <a:pt x="2074646" y="461733"/>
                  </a:lnTo>
                  <a:lnTo>
                    <a:pt x="2074646" y="0"/>
                  </a:lnTo>
                  <a:close/>
                </a:path>
                <a:path w="9144000" h="462280">
                  <a:moveTo>
                    <a:pt x="9143936" y="0"/>
                  </a:moveTo>
                  <a:lnTo>
                    <a:pt x="9108440" y="0"/>
                  </a:lnTo>
                  <a:lnTo>
                    <a:pt x="2074672" y="0"/>
                  </a:lnTo>
                  <a:lnTo>
                    <a:pt x="2074672" y="461733"/>
                  </a:lnTo>
                  <a:lnTo>
                    <a:pt x="9108440" y="461733"/>
                  </a:lnTo>
                  <a:lnTo>
                    <a:pt x="9143936" y="461733"/>
                  </a:lnTo>
                  <a:lnTo>
                    <a:pt x="91439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068" y="1034034"/>
              <a:ext cx="8356600" cy="5803900"/>
            </a:xfrm>
            <a:custGeom>
              <a:avLst/>
              <a:gdLst/>
              <a:ahLst/>
              <a:cxnLst/>
              <a:rect l="l" t="t" r="r" b="b"/>
              <a:pathLst>
                <a:path w="8356600" h="5803900">
                  <a:moveTo>
                    <a:pt x="0" y="0"/>
                  </a:moveTo>
                  <a:lnTo>
                    <a:pt x="0" y="5803552"/>
                  </a:lnTo>
                </a:path>
                <a:path w="8356600" h="5803900">
                  <a:moveTo>
                    <a:pt x="8356371" y="0"/>
                  </a:moveTo>
                  <a:lnTo>
                    <a:pt x="8356371" y="58035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95679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0"/>
                  </a:moveTo>
                  <a:lnTo>
                    <a:pt x="0" y="6350"/>
                  </a:lnTo>
                  <a:lnTo>
                    <a:pt x="9144000" y="635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34034"/>
              <a:ext cx="9144000" cy="5803900"/>
            </a:xfrm>
            <a:custGeom>
              <a:avLst/>
              <a:gdLst/>
              <a:ahLst/>
              <a:cxnLst/>
              <a:rect l="l" t="t" r="r" b="b"/>
              <a:pathLst>
                <a:path w="9144000" h="5803900">
                  <a:moveTo>
                    <a:pt x="0" y="0"/>
                  </a:moveTo>
                  <a:lnTo>
                    <a:pt x="0" y="5803552"/>
                  </a:lnTo>
                </a:path>
                <a:path w="9144000" h="5803900">
                  <a:moveTo>
                    <a:pt x="9144000" y="0"/>
                  </a:moveTo>
                  <a:lnTo>
                    <a:pt x="9144000" y="58035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34034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0"/>
                  </a:moveTo>
                  <a:lnTo>
                    <a:pt x="0" y="6350"/>
                  </a:lnTo>
                  <a:lnTo>
                    <a:pt x="9144000" y="635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843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sz="2300" dirty="0"/>
              <a:t>Специальные</a:t>
            </a:r>
            <a:r>
              <a:rPr sz="2300" spc="-30" dirty="0"/>
              <a:t> </a:t>
            </a:r>
            <a:r>
              <a:rPr sz="2300" dirty="0"/>
              <a:t>программы</a:t>
            </a:r>
            <a:r>
              <a:rPr sz="2300" spc="-30" dirty="0"/>
              <a:t> </a:t>
            </a:r>
            <a:r>
              <a:rPr sz="2300" dirty="0"/>
              <a:t>[BASIC</a:t>
            </a:r>
            <a:r>
              <a:rPr sz="2300" spc="-20" dirty="0"/>
              <a:t> </a:t>
            </a:r>
            <a:r>
              <a:rPr sz="2300" dirty="0"/>
              <a:t>+ детальное</a:t>
            </a:r>
            <a:r>
              <a:rPr sz="2300" spc="-25" dirty="0"/>
              <a:t> </a:t>
            </a:r>
            <a:r>
              <a:rPr sz="2300" spc="-10" dirty="0"/>
              <a:t>обследование]</a:t>
            </a:r>
            <a:endParaRPr sz="23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0" y="982027"/>
          <a:ext cx="9135110" cy="5861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80">
                <a:tc>
                  <a:txBody>
                    <a:bodyPr/>
                    <a:lstStyle/>
                    <a:p>
                      <a:pPr marL="836294" marR="76835" indent="1219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Детальное обследование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 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5875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924560" marR="164465" indent="19812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сердце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головной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мозг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marR="1226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сонных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сердца,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кальциноз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коронарных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MRA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головного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сердечного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гомоцистеин,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 на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5519" marR="224790" indent="1320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раковые заболевания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ПАП-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маммография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3D, 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молочной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колоноскопия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marR="12198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седацией),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клетки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низкой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дозой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излучения,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малого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таза(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контрастным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веществом),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сердечного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жен.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525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премиум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пакет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marR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ПАП-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 на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ВПЧ,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маммография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3D,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молочной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колоноскопия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сед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ацией),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клетки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низкой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дозой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излучения,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таза(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контрастным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вещ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еством),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атеросклероз,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сонных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сердца,</a:t>
                      </a:r>
                      <a:r>
                        <a:rPr sz="11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кальцин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коронарных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MRA головного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активности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NK-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клеток,</a:t>
                      </a:r>
                      <a:r>
                        <a:rPr sz="11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гомоцистеин,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кров</a:t>
                      </a:r>
                      <a:r>
                        <a:rPr sz="11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гормон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кортизол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924560" marR="164465" indent="19812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сердце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головной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мозг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marR="12261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сонных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сердца,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кальциноз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коронарных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MRA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головного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сердечного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гомоцистеин,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 на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5519" marR="224790" indent="1320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раковые заболевания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marR="53975" algn="just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щитовидной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предстательной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колоноскопия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седацией),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 клетки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низкой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дозой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излучения,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таза(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контрастным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веществом),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сердечн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57785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муж.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46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премиум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пакет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marR="53975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щитовидной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предстательной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колоноскопия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(с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седацией),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грудной клетки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низкой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дозой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излучения,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таза(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контрастным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веществом),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вариабельности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сердечн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ритма,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атеросклероз,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сонных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сердца,</a:t>
                      </a:r>
                      <a:r>
                        <a:rPr sz="11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кальциноз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коронарных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MDCT,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активности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NK-клеток,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гомоцистеин,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 на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гормон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кортизол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562863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4">
                <a:moveTo>
                  <a:pt x="0" y="0"/>
                </a:moveTo>
                <a:lnTo>
                  <a:pt x="8267141" y="1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139064"/>
            <a:ext cx="3493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Выборочное</a:t>
            </a:r>
            <a:r>
              <a:rPr sz="2300" spc="-105" dirty="0"/>
              <a:t> </a:t>
            </a:r>
            <a:r>
              <a:rPr sz="2300" spc="-10" dirty="0"/>
              <a:t>обследование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0" y="1649602"/>
            <a:ext cx="9144000" cy="5208905"/>
            <a:chOff x="0" y="1649602"/>
            <a:chExt cx="9144000" cy="5208905"/>
          </a:xfrm>
        </p:grpSpPr>
        <p:sp>
          <p:nvSpPr>
            <p:cNvPr id="5" name="object 5"/>
            <p:cNvSpPr/>
            <p:nvPr/>
          </p:nvSpPr>
          <p:spPr>
            <a:xfrm>
              <a:off x="0" y="1649602"/>
              <a:ext cx="1363980" cy="5208905"/>
            </a:xfrm>
            <a:custGeom>
              <a:avLst/>
              <a:gdLst/>
              <a:ahLst/>
              <a:cxnLst/>
              <a:rect l="l" t="t" r="r" b="b"/>
              <a:pathLst>
                <a:path w="1363980" h="5208905">
                  <a:moveTo>
                    <a:pt x="1363853" y="0"/>
                  </a:moveTo>
                  <a:lnTo>
                    <a:pt x="0" y="0"/>
                  </a:lnTo>
                  <a:lnTo>
                    <a:pt x="0" y="1294765"/>
                  </a:lnTo>
                  <a:lnTo>
                    <a:pt x="0" y="5208397"/>
                  </a:lnTo>
                  <a:lnTo>
                    <a:pt x="1363853" y="5208397"/>
                  </a:lnTo>
                  <a:lnTo>
                    <a:pt x="1363853" y="1294765"/>
                  </a:lnTo>
                  <a:lnTo>
                    <a:pt x="136385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0677" y="4898008"/>
              <a:ext cx="7783830" cy="6350"/>
            </a:xfrm>
            <a:custGeom>
              <a:avLst/>
              <a:gdLst/>
              <a:ahLst/>
              <a:cxnLst/>
              <a:rect l="l" t="t" r="r" b="b"/>
              <a:pathLst>
                <a:path w="7783830" h="6350">
                  <a:moveTo>
                    <a:pt x="778332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7783322" y="6350"/>
                  </a:lnTo>
                  <a:lnTo>
                    <a:pt x="7783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833500"/>
          <a:ext cx="9142730" cy="601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sz="1500" b="1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Описание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 marR="6350" indent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b="1" spc="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колоректальный</a:t>
                      </a:r>
                      <a:r>
                        <a:rPr sz="1200" b="1" spc="2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 </a:t>
                      </a: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Колоноскопия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 с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седацией)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самым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точным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обследованием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колоректального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сонной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3239" marR="19685" indent="-176657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Определение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толщины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интимы-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медиа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сонной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атеросклероза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сонной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и,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связанный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риском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инсульта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шитовидной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9870" marR="29209" indent="-273431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наблюдения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формой,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размером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состоянием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молочной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наблюдения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тканью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состоянием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молочной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Гинекологическое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(жен.)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опухолевых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поражений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таза,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таких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яичников,</a:t>
                      </a:r>
                      <a:r>
                        <a:rPr sz="1200" spc="-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миома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матки,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киста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яичника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поражения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эндометрия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145">
                <a:tc gridSpan="2">
                  <a:txBody>
                    <a:bodyPr/>
                    <a:lstStyle/>
                    <a:p>
                      <a:pPr marL="2299335" marR="27940" indent="-89535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предстательной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железы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(м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уж.)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652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0875" marR="24765" indent="-185038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измерения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объема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параметров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простаты,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верки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увеличения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простаты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сердца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Неинвазивное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аномалий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анатомической</a:t>
                      </a:r>
                      <a:r>
                        <a:rPr sz="1200" spc="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структуры</a:t>
                      </a:r>
                      <a:r>
                        <a:rPr sz="1200" spc="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серд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ца,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функции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внутрисердечного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562863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4">
                <a:moveTo>
                  <a:pt x="0" y="0"/>
                </a:moveTo>
                <a:lnTo>
                  <a:pt x="8267141" y="1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139064"/>
            <a:ext cx="3493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Выборочное</a:t>
            </a:r>
            <a:r>
              <a:rPr sz="2300" spc="-105" dirty="0"/>
              <a:t> </a:t>
            </a:r>
            <a:r>
              <a:rPr sz="2300" spc="-10" dirty="0"/>
              <a:t>обследование</a:t>
            </a:r>
            <a:endParaRPr sz="2300"/>
          </a:p>
        </p:txBody>
      </p:sp>
      <p:sp>
        <p:nvSpPr>
          <p:cNvPr id="4" name="object 4"/>
          <p:cNvSpPr/>
          <p:nvPr/>
        </p:nvSpPr>
        <p:spPr>
          <a:xfrm>
            <a:off x="0" y="1433070"/>
            <a:ext cx="1331595" cy="5425440"/>
          </a:xfrm>
          <a:custGeom>
            <a:avLst/>
            <a:gdLst/>
            <a:ahLst/>
            <a:cxnLst/>
            <a:rect l="l" t="t" r="r" b="b"/>
            <a:pathLst>
              <a:path w="1331595" h="5425440">
                <a:moveTo>
                  <a:pt x="1331595" y="0"/>
                </a:moveTo>
                <a:lnTo>
                  <a:pt x="0" y="0"/>
                </a:lnTo>
                <a:lnTo>
                  <a:pt x="0" y="5424932"/>
                </a:lnTo>
                <a:lnTo>
                  <a:pt x="1331595" y="5424932"/>
                </a:lnTo>
                <a:lnTo>
                  <a:pt x="133159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833500"/>
          <a:ext cx="9143364" cy="6017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3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sz="1500" b="1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Описание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43660" marR="825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грудной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клетки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изкой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дозой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излучения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[1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" marR="17145" indent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Скрининг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снижает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дозу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облучения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50%,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сохраняя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этом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ту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чность,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обычная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КТ.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тест,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помогает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диагностировать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узелки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легких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туберкулез</a:t>
                      </a:r>
                      <a:r>
                        <a:rPr sz="1200" spc="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выявить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незначительные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изменения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бессимптомная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эмфизема,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ателектаз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9525" indent="-571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полости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контрастным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вещество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м)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[128ch]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1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8875" marR="40640" indent="-1106805">
                        <a:lnSpc>
                          <a:spcPct val="100000"/>
                        </a:lnSpc>
                        <a:tabLst>
                          <a:tab pos="5629275" algn="l"/>
                        </a:tabLst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Точное</a:t>
                      </a:r>
                      <a:r>
                        <a:rPr sz="1200" spc="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таких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печень,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желчн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пузырь,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почки,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надпочечники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поджелудочная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железа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200" spc="-7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висцеральный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жир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[128ch]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586730" algn="l"/>
                        </a:tabLst>
                      </a:pP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точно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определяет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внутреннего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жира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брюшной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полости,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является причиной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взрослых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CT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13335" indent="-63436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головоного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2540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Путем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структуры</a:t>
                      </a:r>
                      <a:r>
                        <a:rPr sz="1200" spc="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изображения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поперечного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сечения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определяется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тра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вматическое</a:t>
                      </a:r>
                      <a:r>
                        <a:rPr sz="1200" spc="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мозг,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опухоль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перелом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овная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боль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6985" indent="-4438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MDCT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кальциноз коронар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1540" marR="28575" indent="-21247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определения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степени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атеросклероза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коронарных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прогнозирование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инфарк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стенокардии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позвоночника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шейног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отдела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[128ch]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шейных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дисков,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заболеваний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шейного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отдела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позв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оночника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стеноза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канала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8255" indent="-2120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позвоночника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пояснич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ного</a:t>
                      </a:r>
                      <a:r>
                        <a:rPr sz="1200" spc="-7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отдела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[128ch]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2565" marR="3810" indent="-2727325">
                        <a:lnSpc>
                          <a:spcPct val="100000"/>
                        </a:lnSpc>
                        <a:spcBef>
                          <a:spcPts val="1085"/>
                        </a:spcBef>
                        <a:tabLst>
                          <a:tab pos="559244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Обследование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наличие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грыжи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межпозвонкового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диска,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опухоли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позвоночника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стено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канала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562863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4">
                <a:moveTo>
                  <a:pt x="0" y="0"/>
                </a:moveTo>
                <a:lnTo>
                  <a:pt x="8267141" y="1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139064"/>
            <a:ext cx="3493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Выборочное</a:t>
            </a:r>
            <a:r>
              <a:rPr sz="2300" spc="-105" dirty="0"/>
              <a:t> </a:t>
            </a:r>
            <a:r>
              <a:rPr sz="2300" spc="-10" dirty="0"/>
              <a:t>обследование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0" y="1561122"/>
            <a:ext cx="1331595" cy="5297170"/>
            <a:chOff x="0" y="1561122"/>
            <a:chExt cx="1331595" cy="5297170"/>
          </a:xfrm>
        </p:grpSpPr>
        <p:sp>
          <p:nvSpPr>
            <p:cNvPr id="5" name="object 5"/>
            <p:cNvSpPr/>
            <p:nvPr/>
          </p:nvSpPr>
          <p:spPr>
            <a:xfrm>
              <a:off x="0" y="1561122"/>
              <a:ext cx="1331595" cy="4542790"/>
            </a:xfrm>
            <a:custGeom>
              <a:avLst/>
              <a:gdLst/>
              <a:ahLst/>
              <a:cxnLst/>
              <a:rect l="l" t="t" r="r" b="b"/>
              <a:pathLst>
                <a:path w="1331595" h="4542790">
                  <a:moveTo>
                    <a:pt x="1331595" y="0"/>
                  </a:moveTo>
                  <a:lnTo>
                    <a:pt x="0" y="0"/>
                  </a:lnTo>
                  <a:lnTo>
                    <a:pt x="0" y="4542536"/>
                  </a:lnTo>
                  <a:lnTo>
                    <a:pt x="1331595" y="4542536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03656"/>
              <a:ext cx="1331595" cy="754380"/>
            </a:xfrm>
            <a:custGeom>
              <a:avLst/>
              <a:gdLst/>
              <a:ahLst/>
              <a:cxnLst/>
              <a:rect l="l" t="t" r="r" b="b"/>
              <a:pathLst>
                <a:path w="1331595" h="754379">
                  <a:moveTo>
                    <a:pt x="1331595" y="0"/>
                  </a:moveTo>
                  <a:lnTo>
                    <a:pt x="0" y="0"/>
                  </a:lnTo>
                  <a:lnTo>
                    <a:pt x="0" y="754341"/>
                  </a:lnTo>
                  <a:lnTo>
                    <a:pt x="1331595" y="754341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803655"/>
          <a:ext cx="9143999" cy="604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27000" indent="42037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 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Описание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83565" marR="24130" indent="-55054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[3T]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765" marR="1778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Анатомия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 и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(кровоизлияние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мозг,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опухоль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поражение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дегенеративное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заболевание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черепных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нервов,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такое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Альцгеймера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Метод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диагностики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двумерного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исследования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аномалий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ткани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помощью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сверх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проводящих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магнитов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0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MRA</a:t>
                      </a:r>
                      <a:r>
                        <a:rPr sz="1200" spc="-8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[3T]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70" marR="508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детальной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сосудов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течения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крови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1200" spc="-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(аневризмы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сосудов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оловного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облитерирующие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заболевания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артерий,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нарушения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мозгового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кровообращения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др.)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Неинвазивное 3D-ангиографическое</a:t>
                      </a:r>
                      <a:r>
                        <a:rPr sz="1200" spc="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исследование</a:t>
                      </a:r>
                      <a:r>
                        <a:rPr sz="1200" spc="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кровеносных</a:t>
                      </a:r>
                      <a:r>
                        <a:rPr sz="1200" spc="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сосудов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3495" indent="-596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позвоночника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ейного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отдела</a:t>
                      </a:r>
                      <a:r>
                        <a:rPr sz="1200" spc="2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[3T]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Заболевания позвоночника,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тщательное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грыжи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шейного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диска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marR="254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MRI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позвоночника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ясничного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отдела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[3T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9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заболеваний позвоночника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грыжи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поясничного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диска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0830" marR="283210" indent="177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b="1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остеопороз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5630" marR="24765" indent="-5638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Диагностика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саркопе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измеряет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потерю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мышц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костей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всему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телу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помощью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рентгеновского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снимка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562863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4">
                <a:moveTo>
                  <a:pt x="0" y="0"/>
                </a:moveTo>
                <a:lnTo>
                  <a:pt x="8267141" y="1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139064"/>
            <a:ext cx="3493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Выборочное</a:t>
            </a:r>
            <a:r>
              <a:rPr sz="2300" spc="-105" dirty="0"/>
              <a:t> </a:t>
            </a:r>
            <a:r>
              <a:rPr sz="2300" spc="-10" dirty="0"/>
              <a:t>обследование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0" y="1372882"/>
            <a:ext cx="1521460" cy="5485130"/>
            <a:chOff x="0" y="1372882"/>
            <a:chExt cx="1521460" cy="5485130"/>
          </a:xfrm>
        </p:grpSpPr>
        <p:sp>
          <p:nvSpPr>
            <p:cNvPr id="5" name="object 5"/>
            <p:cNvSpPr/>
            <p:nvPr/>
          </p:nvSpPr>
          <p:spPr>
            <a:xfrm>
              <a:off x="0" y="1372882"/>
              <a:ext cx="1521460" cy="4464685"/>
            </a:xfrm>
            <a:custGeom>
              <a:avLst/>
              <a:gdLst/>
              <a:ahLst/>
              <a:cxnLst/>
              <a:rect l="l" t="t" r="r" b="b"/>
              <a:pathLst>
                <a:path w="1521460" h="4464685">
                  <a:moveTo>
                    <a:pt x="1521016" y="0"/>
                  </a:moveTo>
                  <a:lnTo>
                    <a:pt x="0" y="0"/>
                  </a:lnTo>
                  <a:lnTo>
                    <a:pt x="0" y="4464558"/>
                  </a:lnTo>
                  <a:lnTo>
                    <a:pt x="1521016" y="4464558"/>
                  </a:lnTo>
                  <a:lnTo>
                    <a:pt x="152101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837436"/>
              <a:ext cx="1521460" cy="1021080"/>
            </a:xfrm>
            <a:custGeom>
              <a:avLst/>
              <a:gdLst/>
              <a:ahLst/>
              <a:cxnLst/>
              <a:rect l="l" t="t" r="r" b="b"/>
              <a:pathLst>
                <a:path w="1521460" h="1021079">
                  <a:moveTo>
                    <a:pt x="1521016" y="1020563"/>
                  </a:moveTo>
                  <a:lnTo>
                    <a:pt x="1521016" y="0"/>
                  </a:lnTo>
                  <a:lnTo>
                    <a:pt x="0" y="0"/>
                  </a:lnTo>
                  <a:lnTo>
                    <a:pt x="0" y="1020563"/>
                  </a:lnTo>
                  <a:lnTo>
                    <a:pt x="1521016" y="1020563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773430"/>
          <a:ext cx="9146540" cy="607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0330" indent="4203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00" b="1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 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Описание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Маммография</a:t>
                      </a:r>
                      <a:r>
                        <a:rPr sz="1200" spc="-7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3D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265" marR="1270" indent="-969644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Тест,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различать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злокачественные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узлы,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микрокальцинаты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метастазы</a:t>
                      </a:r>
                      <a:r>
                        <a:rPr sz="1200" spc="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лимфат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ических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узлах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подробно,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обычная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маммография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30" marR="17145" indent="-1905" algn="ctr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976630" algn="l"/>
                        </a:tabLst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функию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ичников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(АМГ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6715" marR="9525" indent="-291020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определение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состояния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яичников</a:t>
                      </a:r>
                      <a:r>
                        <a:rPr sz="1200" spc="-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путем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измерения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уровня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антимюллерова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гормона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АМГ)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ВПЧ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вирус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папилломы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человека,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причиной</a:t>
                      </a:r>
                      <a:r>
                        <a:rPr sz="1200" spc="-7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шейки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матки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Женское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обследование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ЗППП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передающиеся половым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путем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 marR="254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Пренатальный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скрин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инг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(антитела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кра 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снуху,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ветряную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осп у)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1985" marR="15240" indent="-58293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Анализ,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проводят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беременности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раннем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сроке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беременности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определен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наличия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инфекции</a:t>
                      </a:r>
                      <a:r>
                        <a:rPr sz="1200" spc="-6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иммунитета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вирусам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краснухи 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ветряной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оспы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5"/>
                        </a:spcBef>
                        <a:tabLst>
                          <a:tab pos="1189355" algn="l"/>
                        </a:tabLst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жен.гормо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видов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SH,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E2)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0" marR="40005" indent="-294386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проверки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уровня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фолликулостимулирующего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гормона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(ФСГ)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эстрадиола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Е2).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Выявление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заболеваний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симптомов, которые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могут</a:t>
                      </a:r>
                      <a:r>
                        <a:rPr sz="1200" spc="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возникнуть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отклонении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гормонов.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0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7825" marR="8255" indent="-37846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Иммунологическое</a:t>
                      </a:r>
                      <a:r>
                        <a:rPr sz="1200" b="1" spc="5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следование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0" marR="6985" indent="-27305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активност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200" spc="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NK-клеток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0005" marR="27305" indent="-6350" algn="ctr">
                        <a:lnSpc>
                          <a:spcPct val="100000"/>
                        </a:lnSpc>
                        <a:tabLst>
                          <a:tab pos="2309495" algn="l"/>
                        </a:tabLst>
                      </a:pP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Тест, который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оценивает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устойчивость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организма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раку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5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заболеванию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(иммунная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функция организма)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путем</a:t>
                      </a:r>
                      <a:r>
                        <a:rPr sz="1200" spc="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активации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NK-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клеток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крови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измерения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количества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интерферона-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га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мма,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секретируемого</a:t>
                      </a:r>
                      <a:r>
                        <a:rPr sz="1200" spc="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после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этого.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75" y="562863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4">
                <a:moveTo>
                  <a:pt x="0" y="0"/>
                </a:moveTo>
                <a:lnTo>
                  <a:pt x="8267141" y="190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31" y="139064"/>
            <a:ext cx="3493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Выборочное</a:t>
            </a:r>
            <a:r>
              <a:rPr sz="2300" spc="-105" dirty="0"/>
              <a:t> </a:t>
            </a:r>
            <a:r>
              <a:rPr sz="2300" spc="-10" dirty="0"/>
              <a:t>обследование</a:t>
            </a:r>
            <a:endParaRPr sz="2300"/>
          </a:p>
        </p:txBody>
      </p:sp>
      <p:sp>
        <p:nvSpPr>
          <p:cNvPr id="4" name="object 4"/>
          <p:cNvSpPr/>
          <p:nvPr/>
        </p:nvSpPr>
        <p:spPr>
          <a:xfrm>
            <a:off x="0" y="2229776"/>
            <a:ext cx="1331595" cy="4628515"/>
          </a:xfrm>
          <a:custGeom>
            <a:avLst/>
            <a:gdLst/>
            <a:ahLst/>
            <a:cxnLst/>
            <a:rect l="l" t="t" r="r" b="b"/>
            <a:pathLst>
              <a:path w="1331595" h="4628515">
                <a:moveTo>
                  <a:pt x="1331582" y="0"/>
                </a:moveTo>
                <a:lnTo>
                  <a:pt x="0" y="0"/>
                </a:lnTo>
                <a:lnTo>
                  <a:pt x="0" y="3769995"/>
                </a:lnTo>
                <a:lnTo>
                  <a:pt x="0" y="4628223"/>
                </a:lnTo>
                <a:lnTo>
                  <a:pt x="1331582" y="4628223"/>
                </a:lnTo>
                <a:lnTo>
                  <a:pt x="1331582" y="3769995"/>
                </a:lnTo>
                <a:lnTo>
                  <a:pt x="13315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833500"/>
          <a:ext cx="9141459" cy="601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b="1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Вид</a:t>
                      </a: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обследования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5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Описание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Стресс-</a:t>
                      </a:r>
                      <a:r>
                        <a:rPr sz="1200" b="1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317500" indent="-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Анализ вариабельности сердечного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ритма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111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Метод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тестирования,</a:t>
                      </a:r>
                      <a:r>
                        <a:rPr sz="1200" spc="-4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который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измеряет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частоту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сердечных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сокращений,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объективно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судить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степени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вегетативной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нервной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системы,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которая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контролирует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вегетативные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функ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ции,</a:t>
                      </a:r>
                      <a:r>
                        <a:rPr sz="1200" spc="-6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такие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пищеварение,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кровообращение</a:t>
                      </a:r>
                      <a:r>
                        <a:rPr sz="1200" spc="-3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дыхание,</a:t>
                      </a:r>
                      <a:r>
                        <a:rPr sz="1200" spc="-3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2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-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способность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человека</a:t>
                      </a:r>
                      <a:r>
                        <a:rPr sz="1200" spc="-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пр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отивостоять</a:t>
                      </a:r>
                      <a:r>
                        <a:rPr sz="1200" spc="15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стрессу.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2925" marR="148590" indent="-387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(жен.)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2789" marR="14604" indent="-197866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желудка,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печени,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толстой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кишки,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моло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чной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шейки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матки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4035" marR="148590" indent="-37846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(муж.)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8235" marR="8255" indent="-23368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щитовидной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железы,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желудка,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легких,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печени,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толстой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кишки,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пред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стательной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железы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3530" marR="148590" indent="-1479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инсульта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Ишемический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инсульт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(инфаркт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мозга),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CADASIL,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моя-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моя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124460" marR="118745" indent="-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Диагностика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риска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развития заболевания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355" marR="39370" indent="10922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гиперлипидемии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Гиперлипидемия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привести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развитию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ишемии,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тромбозов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даже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инфаркту.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3695" marR="148590" indent="-1981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заболевания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глаз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0" marR="26670" indent="-26403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Возрастная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дегенерация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желтого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пятна,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открытоугольная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глаукома,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сухого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глаза,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веит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т.д.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алкоголь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6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Алкогольная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зависимость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6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Скрининг-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риск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выпадения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волос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Облысение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мужскому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типу,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очаговая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алопеция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анализ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крови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крови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5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19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(50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видов),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онкомаркеры,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базовый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(физикальное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измере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измерение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артериального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давления,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анализа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мочи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(10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видов),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зрения,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слуха),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рентген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грудной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клетки,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ЭКГ.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8323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2524" y="233425"/>
              <a:ext cx="295275" cy="313055"/>
            </a:xfrm>
            <a:custGeom>
              <a:avLst/>
              <a:gdLst/>
              <a:ahLst/>
              <a:cxnLst/>
              <a:rect l="l" t="t" r="r" b="b"/>
              <a:pathLst>
                <a:path w="295275" h="313055">
                  <a:moveTo>
                    <a:pt x="147535" y="0"/>
                  </a:moveTo>
                  <a:lnTo>
                    <a:pt x="100902" y="7982"/>
                  </a:lnTo>
                  <a:lnTo>
                    <a:pt x="60402" y="30211"/>
                  </a:lnTo>
                  <a:lnTo>
                    <a:pt x="28465" y="64108"/>
                  </a:lnTo>
                  <a:lnTo>
                    <a:pt x="7521" y="107094"/>
                  </a:lnTo>
                  <a:lnTo>
                    <a:pt x="0" y="156590"/>
                  </a:lnTo>
                  <a:lnTo>
                    <a:pt x="7521" y="206025"/>
                  </a:lnTo>
                  <a:lnTo>
                    <a:pt x="28465" y="248973"/>
                  </a:lnTo>
                  <a:lnTo>
                    <a:pt x="60402" y="282851"/>
                  </a:lnTo>
                  <a:lnTo>
                    <a:pt x="100902" y="305073"/>
                  </a:lnTo>
                  <a:lnTo>
                    <a:pt x="147535" y="313054"/>
                  </a:lnTo>
                  <a:lnTo>
                    <a:pt x="194169" y="305073"/>
                  </a:lnTo>
                  <a:lnTo>
                    <a:pt x="234669" y="282851"/>
                  </a:lnTo>
                  <a:lnTo>
                    <a:pt x="266606" y="248973"/>
                  </a:lnTo>
                  <a:lnTo>
                    <a:pt x="287550" y="206025"/>
                  </a:lnTo>
                  <a:lnTo>
                    <a:pt x="295071" y="156590"/>
                  </a:lnTo>
                  <a:lnTo>
                    <a:pt x="287550" y="107094"/>
                  </a:lnTo>
                  <a:lnTo>
                    <a:pt x="266606" y="64108"/>
                  </a:lnTo>
                  <a:lnTo>
                    <a:pt x="234669" y="30211"/>
                  </a:lnTo>
                  <a:lnTo>
                    <a:pt x="194169" y="7982"/>
                  </a:lnTo>
                  <a:lnTo>
                    <a:pt x="147535" y="0"/>
                  </a:lnTo>
                  <a:close/>
                </a:path>
              </a:pathLst>
            </a:custGeom>
            <a:solidFill>
              <a:srgbClr val="31D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1" y="765048"/>
              <a:ext cx="2468880" cy="676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5935" y="789431"/>
              <a:ext cx="492251" cy="6766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5972" y="839215"/>
            <a:ext cx="2091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1993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~2023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гг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587" y="-1587"/>
            <a:ext cx="8228330" cy="2802890"/>
            <a:chOff x="-1587" y="-1587"/>
            <a:chExt cx="8228330" cy="28028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5800" y="897636"/>
              <a:ext cx="179831" cy="350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1555" y="1296671"/>
              <a:ext cx="2414270" cy="76835"/>
            </a:xfrm>
            <a:custGeom>
              <a:avLst/>
              <a:gdLst/>
              <a:ahLst/>
              <a:cxnLst/>
              <a:rect l="l" t="t" r="r" b="b"/>
              <a:pathLst>
                <a:path w="2414270" h="76834">
                  <a:moveTo>
                    <a:pt x="0" y="76325"/>
                  </a:moveTo>
                  <a:lnTo>
                    <a:pt x="2413965" y="76325"/>
                  </a:lnTo>
                  <a:lnTo>
                    <a:pt x="2413965" y="0"/>
                  </a:lnTo>
                  <a:lnTo>
                    <a:pt x="0" y="0"/>
                  </a:lnTo>
                  <a:lnTo>
                    <a:pt x="0" y="7632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5521" y="1296671"/>
              <a:ext cx="4643120" cy="76835"/>
            </a:xfrm>
            <a:custGeom>
              <a:avLst/>
              <a:gdLst/>
              <a:ahLst/>
              <a:cxnLst/>
              <a:rect l="l" t="t" r="r" b="b"/>
              <a:pathLst>
                <a:path w="4643120" h="76834">
                  <a:moveTo>
                    <a:pt x="4642865" y="0"/>
                  </a:moveTo>
                  <a:lnTo>
                    <a:pt x="0" y="0"/>
                  </a:lnTo>
                  <a:lnTo>
                    <a:pt x="0" y="76325"/>
                  </a:lnTo>
                  <a:lnTo>
                    <a:pt x="4642865" y="76325"/>
                  </a:lnTo>
                  <a:lnTo>
                    <a:pt x="464286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8225155" cy="2687320"/>
            </a:xfrm>
            <a:custGeom>
              <a:avLst/>
              <a:gdLst/>
              <a:ahLst/>
              <a:cxnLst/>
              <a:rect l="l" t="t" r="r" b="b"/>
              <a:pathLst>
                <a:path w="8225155" h="2687320">
                  <a:moveTo>
                    <a:pt x="8225039" y="0"/>
                  </a:moveTo>
                  <a:lnTo>
                    <a:pt x="8169438" y="55030"/>
                  </a:lnTo>
                  <a:lnTo>
                    <a:pt x="8139161" y="84231"/>
                  </a:lnTo>
                  <a:lnTo>
                    <a:pt x="8108411" y="113377"/>
                  </a:lnTo>
                  <a:lnTo>
                    <a:pt x="8077192" y="142468"/>
                  </a:lnTo>
                  <a:lnTo>
                    <a:pt x="8045505" y="171501"/>
                  </a:lnTo>
                  <a:lnTo>
                    <a:pt x="8013355" y="200475"/>
                  </a:lnTo>
                  <a:lnTo>
                    <a:pt x="7980743" y="229386"/>
                  </a:lnTo>
                  <a:lnTo>
                    <a:pt x="7947671" y="258234"/>
                  </a:lnTo>
                  <a:lnTo>
                    <a:pt x="7914144" y="287015"/>
                  </a:lnTo>
                  <a:lnTo>
                    <a:pt x="7880163" y="315729"/>
                  </a:lnTo>
                  <a:lnTo>
                    <a:pt x="7845732" y="344373"/>
                  </a:lnTo>
                  <a:lnTo>
                    <a:pt x="7810852" y="372944"/>
                  </a:lnTo>
                  <a:lnTo>
                    <a:pt x="7775527" y="401442"/>
                  </a:lnTo>
                  <a:lnTo>
                    <a:pt x="7739759" y="429863"/>
                  </a:lnTo>
                  <a:lnTo>
                    <a:pt x="7703551" y="458207"/>
                  </a:lnTo>
                  <a:lnTo>
                    <a:pt x="7666906" y="486470"/>
                  </a:lnTo>
                  <a:lnTo>
                    <a:pt x="7629826" y="514651"/>
                  </a:lnTo>
                  <a:lnTo>
                    <a:pt x="7592314" y="542748"/>
                  </a:lnTo>
                  <a:lnTo>
                    <a:pt x="7554373" y="570759"/>
                  </a:lnTo>
                  <a:lnTo>
                    <a:pt x="7516006" y="598681"/>
                  </a:lnTo>
                  <a:lnTo>
                    <a:pt x="7477214" y="626513"/>
                  </a:lnTo>
                  <a:lnTo>
                    <a:pt x="7438002" y="654253"/>
                  </a:lnTo>
                  <a:lnTo>
                    <a:pt x="7398371" y="681898"/>
                  </a:lnTo>
                  <a:lnTo>
                    <a:pt x="7358324" y="709447"/>
                  </a:lnTo>
                  <a:lnTo>
                    <a:pt x="7317864" y="736897"/>
                  </a:lnTo>
                  <a:lnTo>
                    <a:pt x="7276994" y="764247"/>
                  </a:lnTo>
                  <a:lnTo>
                    <a:pt x="7235716" y="791495"/>
                  </a:lnTo>
                  <a:lnTo>
                    <a:pt x="7194033" y="818637"/>
                  </a:lnTo>
                  <a:lnTo>
                    <a:pt x="7151947" y="845674"/>
                  </a:lnTo>
                  <a:lnTo>
                    <a:pt x="7109462" y="872601"/>
                  </a:lnTo>
                  <a:lnTo>
                    <a:pt x="7066581" y="899418"/>
                  </a:lnTo>
                  <a:lnTo>
                    <a:pt x="7023305" y="926123"/>
                  </a:lnTo>
                  <a:lnTo>
                    <a:pt x="6979637" y="952712"/>
                  </a:lnTo>
                  <a:lnTo>
                    <a:pt x="6935581" y="979185"/>
                  </a:lnTo>
                  <a:lnTo>
                    <a:pt x="6891138" y="1005539"/>
                  </a:lnTo>
                  <a:lnTo>
                    <a:pt x="6846312" y="1031773"/>
                  </a:lnTo>
                  <a:lnTo>
                    <a:pt x="6801106" y="1057883"/>
                  </a:lnTo>
                  <a:lnTo>
                    <a:pt x="6755521" y="1083869"/>
                  </a:lnTo>
                  <a:lnTo>
                    <a:pt x="6709561" y="1109727"/>
                  </a:lnTo>
                  <a:lnTo>
                    <a:pt x="6663228" y="1135457"/>
                  </a:lnTo>
                  <a:lnTo>
                    <a:pt x="6616525" y="1161056"/>
                  </a:lnTo>
                  <a:lnTo>
                    <a:pt x="6569455" y="1186521"/>
                  </a:lnTo>
                  <a:lnTo>
                    <a:pt x="6522021" y="1211852"/>
                  </a:lnTo>
                  <a:lnTo>
                    <a:pt x="6474224" y="1237045"/>
                  </a:lnTo>
                  <a:lnTo>
                    <a:pt x="6426069" y="1262100"/>
                  </a:lnTo>
                  <a:lnTo>
                    <a:pt x="6377557" y="1287013"/>
                  </a:lnTo>
                  <a:lnTo>
                    <a:pt x="6328691" y="1311783"/>
                  </a:lnTo>
                  <a:lnTo>
                    <a:pt x="6279474" y="1336408"/>
                  </a:lnTo>
                  <a:lnTo>
                    <a:pt x="6229908" y="1360886"/>
                  </a:lnTo>
                  <a:lnTo>
                    <a:pt x="6179997" y="1385214"/>
                  </a:lnTo>
                  <a:lnTo>
                    <a:pt x="6129743" y="1409391"/>
                  </a:lnTo>
                  <a:lnTo>
                    <a:pt x="6079149" y="1433415"/>
                  </a:lnTo>
                  <a:lnTo>
                    <a:pt x="6028217" y="1457283"/>
                  </a:lnTo>
                  <a:lnTo>
                    <a:pt x="5976950" y="1480994"/>
                  </a:lnTo>
                  <a:lnTo>
                    <a:pt x="5925350" y="1504545"/>
                  </a:lnTo>
                  <a:lnTo>
                    <a:pt x="5873422" y="1527935"/>
                  </a:lnTo>
                  <a:lnTo>
                    <a:pt x="5821166" y="1551161"/>
                  </a:lnTo>
                  <a:lnTo>
                    <a:pt x="5768586" y="1574222"/>
                  </a:lnTo>
                  <a:lnTo>
                    <a:pt x="5715685" y="1597116"/>
                  </a:lnTo>
                  <a:lnTo>
                    <a:pt x="5662465" y="1619839"/>
                  </a:lnTo>
                  <a:lnTo>
                    <a:pt x="5608929" y="1642391"/>
                  </a:lnTo>
                  <a:lnTo>
                    <a:pt x="5555079" y="1664770"/>
                  </a:lnTo>
                  <a:lnTo>
                    <a:pt x="5500919" y="1686972"/>
                  </a:lnTo>
                  <a:lnTo>
                    <a:pt x="5446451" y="1708997"/>
                  </a:lnTo>
                  <a:lnTo>
                    <a:pt x="5391678" y="1730842"/>
                  </a:lnTo>
                  <a:lnTo>
                    <a:pt x="5336602" y="1752505"/>
                  </a:lnTo>
                  <a:lnTo>
                    <a:pt x="5281226" y="1773985"/>
                  </a:lnTo>
                  <a:lnTo>
                    <a:pt x="5225552" y="1795278"/>
                  </a:lnTo>
                  <a:lnTo>
                    <a:pt x="5169585" y="1816384"/>
                  </a:lnTo>
                  <a:lnTo>
                    <a:pt x="5113325" y="1837299"/>
                  </a:lnTo>
                  <a:lnTo>
                    <a:pt x="5056777" y="1858023"/>
                  </a:lnTo>
                  <a:lnTo>
                    <a:pt x="4999942" y="1878553"/>
                  </a:lnTo>
                  <a:lnTo>
                    <a:pt x="4942823" y="1898886"/>
                  </a:lnTo>
                  <a:lnTo>
                    <a:pt x="4885423" y="1919022"/>
                  </a:lnTo>
                  <a:lnTo>
                    <a:pt x="4827745" y="1938957"/>
                  </a:lnTo>
                  <a:lnTo>
                    <a:pt x="4769791" y="1958690"/>
                  </a:lnTo>
                  <a:lnTo>
                    <a:pt x="4711565" y="1978219"/>
                  </a:lnTo>
                  <a:lnTo>
                    <a:pt x="4653068" y="1997542"/>
                  </a:lnTo>
                  <a:lnTo>
                    <a:pt x="4594303" y="2016657"/>
                  </a:lnTo>
                  <a:lnTo>
                    <a:pt x="4535274" y="2035561"/>
                  </a:lnTo>
                  <a:lnTo>
                    <a:pt x="4475982" y="2054253"/>
                  </a:lnTo>
                  <a:lnTo>
                    <a:pt x="4416431" y="2072731"/>
                  </a:lnTo>
                  <a:lnTo>
                    <a:pt x="4356623" y="2090992"/>
                  </a:lnTo>
                  <a:lnTo>
                    <a:pt x="4296561" y="2109035"/>
                  </a:lnTo>
                  <a:lnTo>
                    <a:pt x="4236248" y="2126857"/>
                  </a:lnTo>
                  <a:lnTo>
                    <a:pt x="4175686" y="2144457"/>
                  </a:lnTo>
                  <a:lnTo>
                    <a:pt x="4114878" y="2161832"/>
                  </a:lnTo>
                  <a:lnTo>
                    <a:pt x="4053827" y="2178981"/>
                  </a:lnTo>
                  <a:lnTo>
                    <a:pt x="3992535" y="2195901"/>
                  </a:lnTo>
                  <a:lnTo>
                    <a:pt x="3931005" y="2212591"/>
                  </a:lnTo>
                  <a:lnTo>
                    <a:pt x="3869240" y="2229048"/>
                  </a:lnTo>
                  <a:lnTo>
                    <a:pt x="3807242" y="2245270"/>
                  </a:lnTo>
                  <a:lnTo>
                    <a:pt x="3745014" y="2261256"/>
                  </a:lnTo>
                  <a:lnTo>
                    <a:pt x="3682560" y="2277003"/>
                  </a:lnTo>
                  <a:lnTo>
                    <a:pt x="3619881" y="2292509"/>
                  </a:lnTo>
                  <a:lnTo>
                    <a:pt x="3556980" y="2307772"/>
                  </a:lnTo>
                  <a:lnTo>
                    <a:pt x="3493860" y="2322790"/>
                  </a:lnTo>
                  <a:lnTo>
                    <a:pt x="3430524" y="2337562"/>
                  </a:lnTo>
                  <a:lnTo>
                    <a:pt x="3367120" y="2352050"/>
                  </a:lnTo>
                  <a:lnTo>
                    <a:pt x="3303803" y="2366222"/>
                  </a:lnTo>
                  <a:lnTo>
                    <a:pt x="3240576" y="2380078"/>
                  </a:lnTo>
                  <a:lnTo>
                    <a:pt x="3177441" y="2393619"/>
                  </a:lnTo>
                  <a:lnTo>
                    <a:pt x="3114403" y="2406844"/>
                  </a:lnTo>
                  <a:lnTo>
                    <a:pt x="3051464" y="2419756"/>
                  </a:lnTo>
                  <a:lnTo>
                    <a:pt x="2988628" y="2432354"/>
                  </a:lnTo>
                  <a:lnTo>
                    <a:pt x="2925898" y="2444639"/>
                  </a:lnTo>
                  <a:lnTo>
                    <a:pt x="2863278" y="2456612"/>
                  </a:lnTo>
                  <a:lnTo>
                    <a:pt x="2800770" y="2468273"/>
                  </a:lnTo>
                  <a:lnTo>
                    <a:pt x="2738379" y="2479624"/>
                  </a:lnTo>
                  <a:lnTo>
                    <a:pt x="2676107" y="2490664"/>
                  </a:lnTo>
                  <a:lnTo>
                    <a:pt x="2613957" y="2501394"/>
                  </a:lnTo>
                  <a:lnTo>
                    <a:pt x="2551933" y="2511816"/>
                  </a:lnTo>
                  <a:lnTo>
                    <a:pt x="2490039" y="2521929"/>
                  </a:lnTo>
                  <a:lnTo>
                    <a:pt x="2428278" y="2531735"/>
                  </a:lnTo>
                  <a:lnTo>
                    <a:pt x="2366652" y="2541233"/>
                  </a:lnTo>
                  <a:lnTo>
                    <a:pt x="2305166" y="2550425"/>
                  </a:lnTo>
                  <a:lnTo>
                    <a:pt x="2243822" y="2559311"/>
                  </a:lnTo>
                  <a:lnTo>
                    <a:pt x="2182624" y="2567893"/>
                  </a:lnTo>
                  <a:lnTo>
                    <a:pt x="2121576" y="2576169"/>
                  </a:lnTo>
                  <a:lnTo>
                    <a:pt x="2060679" y="2584142"/>
                  </a:lnTo>
                  <a:lnTo>
                    <a:pt x="1999939" y="2591812"/>
                  </a:lnTo>
                  <a:lnTo>
                    <a:pt x="1939358" y="2599179"/>
                  </a:lnTo>
                  <a:lnTo>
                    <a:pt x="1878939" y="2606245"/>
                  </a:lnTo>
                  <a:lnTo>
                    <a:pt x="1818686" y="2613009"/>
                  </a:lnTo>
                  <a:lnTo>
                    <a:pt x="1758602" y="2619472"/>
                  </a:lnTo>
                  <a:lnTo>
                    <a:pt x="1698691" y="2625636"/>
                  </a:lnTo>
                  <a:lnTo>
                    <a:pt x="1638955" y="2631500"/>
                  </a:lnTo>
                  <a:lnTo>
                    <a:pt x="1579398" y="2637066"/>
                  </a:lnTo>
                  <a:lnTo>
                    <a:pt x="1520024" y="2642333"/>
                  </a:lnTo>
                  <a:lnTo>
                    <a:pt x="1460835" y="2647303"/>
                  </a:lnTo>
                  <a:lnTo>
                    <a:pt x="1401836" y="2651977"/>
                  </a:lnTo>
                  <a:lnTo>
                    <a:pt x="1343028" y="2656354"/>
                  </a:lnTo>
                  <a:lnTo>
                    <a:pt x="1284416" y="2660436"/>
                  </a:lnTo>
                  <a:lnTo>
                    <a:pt x="1226003" y="2664224"/>
                  </a:lnTo>
                  <a:lnTo>
                    <a:pt x="1167793" y="2667717"/>
                  </a:lnTo>
                  <a:lnTo>
                    <a:pt x="1109787" y="2670916"/>
                  </a:lnTo>
                  <a:lnTo>
                    <a:pt x="1051991" y="2673823"/>
                  </a:lnTo>
                  <a:lnTo>
                    <a:pt x="994407" y="2676438"/>
                  </a:lnTo>
                  <a:lnTo>
                    <a:pt x="937038" y="2678761"/>
                  </a:lnTo>
                  <a:lnTo>
                    <a:pt x="879888" y="2680793"/>
                  </a:lnTo>
                  <a:lnTo>
                    <a:pt x="822960" y="2682535"/>
                  </a:lnTo>
                  <a:lnTo>
                    <a:pt x="766258" y="2683987"/>
                  </a:lnTo>
                  <a:lnTo>
                    <a:pt x="709784" y="2685151"/>
                  </a:lnTo>
                  <a:lnTo>
                    <a:pt x="653542" y="2686026"/>
                  </a:lnTo>
                  <a:lnTo>
                    <a:pt x="597536" y="2686613"/>
                  </a:lnTo>
                  <a:lnTo>
                    <a:pt x="541768" y="2686913"/>
                  </a:lnTo>
                  <a:lnTo>
                    <a:pt x="486243" y="2686927"/>
                  </a:lnTo>
                  <a:lnTo>
                    <a:pt x="430962" y="2686656"/>
                  </a:lnTo>
                  <a:lnTo>
                    <a:pt x="375930" y="2686099"/>
                  </a:lnTo>
                  <a:lnTo>
                    <a:pt x="321150" y="2685257"/>
                  </a:lnTo>
                  <a:lnTo>
                    <a:pt x="266626" y="2684132"/>
                  </a:lnTo>
                  <a:lnTo>
                    <a:pt x="212360" y="2682724"/>
                  </a:lnTo>
                  <a:lnTo>
                    <a:pt x="158356" y="2681033"/>
                  </a:lnTo>
                  <a:lnTo>
                    <a:pt x="104616" y="2679061"/>
                  </a:lnTo>
                  <a:lnTo>
                    <a:pt x="51146" y="2676807"/>
                  </a:lnTo>
                  <a:lnTo>
                    <a:pt x="0" y="267437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207" y="2636901"/>
              <a:ext cx="167055" cy="1640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44387" y="1421511"/>
              <a:ext cx="281305" cy="276225"/>
            </a:xfrm>
            <a:custGeom>
              <a:avLst/>
              <a:gdLst/>
              <a:ahLst/>
              <a:cxnLst/>
              <a:rect l="l" t="t" r="r" b="b"/>
              <a:pathLst>
                <a:path w="281304" h="276225">
                  <a:moveTo>
                    <a:pt x="140588" y="0"/>
                  </a:moveTo>
                  <a:lnTo>
                    <a:pt x="96170" y="7041"/>
                  </a:lnTo>
                  <a:lnTo>
                    <a:pt x="57579" y="26647"/>
                  </a:lnTo>
                  <a:lnTo>
                    <a:pt x="27139" y="56537"/>
                  </a:lnTo>
                  <a:lnTo>
                    <a:pt x="7171" y="94431"/>
                  </a:lnTo>
                  <a:lnTo>
                    <a:pt x="0" y="138049"/>
                  </a:lnTo>
                  <a:lnTo>
                    <a:pt x="7171" y="181666"/>
                  </a:lnTo>
                  <a:lnTo>
                    <a:pt x="27139" y="219560"/>
                  </a:lnTo>
                  <a:lnTo>
                    <a:pt x="57579" y="249450"/>
                  </a:lnTo>
                  <a:lnTo>
                    <a:pt x="96170" y="269056"/>
                  </a:lnTo>
                  <a:lnTo>
                    <a:pt x="140588" y="276098"/>
                  </a:lnTo>
                  <a:lnTo>
                    <a:pt x="185069" y="269056"/>
                  </a:lnTo>
                  <a:lnTo>
                    <a:pt x="223697" y="249450"/>
                  </a:lnTo>
                  <a:lnTo>
                    <a:pt x="254157" y="219560"/>
                  </a:lnTo>
                  <a:lnTo>
                    <a:pt x="274132" y="181666"/>
                  </a:lnTo>
                  <a:lnTo>
                    <a:pt x="281304" y="138049"/>
                  </a:lnTo>
                  <a:lnTo>
                    <a:pt x="274132" y="94431"/>
                  </a:lnTo>
                  <a:lnTo>
                    <a:pt x="254157" y="56537"/>
                  </a:lnTo>
                  <a:lnTo>
                    <a:pt x="223697" y="26647"/>
                  </a:lnTo>
                  <a:lnTo>
                    <a:pt x="185069" y="7041"/>
                  </a:lnTo>
                  <a:lnTo>
                    <a:pt x="140588" y="0"/>
                  </a:lnTo>
                  <a:close/>
                </a:path>
              </a:pathLst>
            </a:custGeom>
            <a:solidFill>
              <a:srgbClr val="25D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5825" y="2285619"/>
              <a:ext cx="227330" cy="226821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44169" y="254000"/>
            <a:ext cx="332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Основание</a:t>
            </a:r>
            <a:r>
              <a:rPr sz="2400" spc="240" dirty="0"/>
              <a:t> </a:t>
            </a:r>
            <a:r>
              <a:rPr sz="2400" dirty="0"/>
              <a:t>и</a:t>
            </a:r>
            <a:r>
              <a:rPr sz="2400" spc="204" dirty="0"/>
              <a:t> </a:t>
            </a:r>
            <a:r>
              <a:rPr sz="2400" spc="60" dirty="0"/>
              <a:t>развитие</a:t>
            </a:r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3922521" y="746505"/>
            <a:ext cx="1419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30</a:t>
            </a:r>
            <a:r>
              <a:rPr sz="4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лет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334" y="1484756"/>
            <a:ext cx="1648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1993</a:t>
            </a:r>
            <a:endParaRPr sz="1000">
              <a:latin typeface="Times New Roman"/>
              <a:cs typeface="Times New Roman"/>
            </a:endParaRPr>
          </a:p>
          <a:p>
            <a:pPr marL="192405" marR="5080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Открытие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отделения акушерства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гинекологии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доктора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Ик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Хван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334" y="2246756"/>
            <a:ext cx="15665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1997</a:t>
            </a:r>
            <a:endParaRPr sz="1000">
              <a:latin typeface="Times New Roman"/>
              <a:cs typeface="Times New Roman"/>
            </a:endParaRPr>
          </a:p>
          <a:p>
            <a:pPr marL="170815" marR="28321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Открытие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центра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лечению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бесплодия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(первая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успешная беременность</a:t>
            </a: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endParaRPr sz="1000">
              <a:latin typeface="Times New Roman"/>
              <a:cs typeface="Times New Roman"/>
            </a:endParaRPr>
          </a:p>
          <a:p>
            <a:pPr marL="192405" marR="508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применением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процедуры ЭКО).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334" y="3466338"/>
            <a:ext cx="2819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2000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9536" y="3673347"/>
            <a:ext cx="1579245" cy="873125"/>
            <a:chOff x="359536" y="3673347"/>
            <a:chExt cx="1579245" cy="87312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536" y="3673347"/>
              <a:ext cx="1298575" cy="1108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199" y="3823842"/>
              <a:ext cx="1398435" cy="1130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031" y="3977893"/>
              <a:ext cx="1276731" cy="996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514" y="4156074"/>
              <a:ext cx="1559013" cy="853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622" y="4282693"/>
              <a:ext cx="1252232" cy="2635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86334" y="4685791"/>
            <a:ext cx="15767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2005</a:t>
            </a:r>
            <a:endParaRPr sz="1000">
              <a:latin typeface="Times New Roman"/>
              <a:cs typeface="Times New Roman"/>
            </a:endParaRPr>
          </a:p>
          <a:p>
            <a:pPr marL="192405" marR="5080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Признание</a:t>
            </a:r>
            <a:r>
              <a:rPr sz="1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организацией ЮНИСЕФ</a:t>
            </a:r>
            <a:endParaRPr sz="1000">
              <a:latin typeface="Times New Roman"/>
              <a:cs typeface="Times New Roman"/>
            </a:endParaRPr>
          </a:p>
          <a:p>
            <a:pPr marL="192405" marR="132715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&lt;больница</a:t>
            </a:r>
            <a:r>
              <a:rPr sz="10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хорошим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уходом</a:t>
            </a:r>
            <a:r>
              <a:rPr sz="10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детей&gt;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334" y="5600191"/>
            <a:ext cx="17545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2006</a:t>
            </a:r>
            <a:endParaRPr sz="1000">
              <a:latin typeface="Times New Roman"/>
              <a:cs typeface="Times New Roman"/>
            </a:endParaRPr>
          </a:p>
          <a:p>
            <a:pPr marL="192405" marR="5080" indent="1016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Выбрано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Министерством здравоохранения</a:t>
            </a:r>
            <a:r>
              <a:rPr sz="1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 социального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обеспечения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 качестве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поддерживаемого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мед.учреждения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лечению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бесплодия при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гос-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ой</a:t>
            </a:r>
            <a:endParaRPr sz="10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42235" y="1466849"/>
            <a:ext cx="168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2009</a:t>
            </a:r>
            <a:endParaRPr sz="1000">
              <a:latin typeface="Times New Roman"/>
              <a:cs typeface="Times New Roman"/>
            </a:endParaRPr>
          </a:p>
          <a:p>
            <a:pPr marL="192405" marR="5080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Регистрация</a:t>
            </a:r>
            <a:r>
              <a:rPr sz="1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медицинского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центра</a:t>
            </a:r>
            <a:r>
              <a:rPr sz="10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иностранных пациентов.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42235" y="2228849"/>
            <a:ext cx="1922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2010</a:t>
            </a:r>
            <a:endParaRPr sz="1000">
              <a:latin typeface="Times New Roman"/>
              <a:cs typeface="Times New Roman"/>
            </a:endParaRPr>
          </a:p>
          <a:p>
            <a:pPr marL="192405" marR="5080" indent="-21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Создан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Международный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центр репродуктивной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 медицины,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IR-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центр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(бесплодие)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2235" y="2991104"/>
            <a:ext cx="20256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2011</a:t>
            </a:r>
            <a:endParaRPr sz="1000">
              <a:latin typeface="Times New Roman"/>
              <a:cs typeface="Times New Roman"/>
            </a:endParaRPr>
          </a:p>
          <a:p>
            <a:pPr marL="192405" marR="5080" indent="1016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Больница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назначена Министерством</a:t>
            </a: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здравоохранения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социального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обеспечения специализированной</a:t>
            </a:r>
            <a:r>
              <a:rPr sz="1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клиникой акушерства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гинекологии.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42235" y="4057853"/>
            <a:ext cx="2819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36419" y="4260977"/>
            <a:ext cx="1816735" cy="1181735"/>
            <a:chOff x="2336419" y="4260977"/>
            <a:chExt cx="1816735" cy="1181735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81631" y="4260977"/>
              <a:ext cx="1565909" cy="1149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7181" y="4442968"/>
              <a:ext cx="1445386" cy="855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6419" y="4569841"/>
              <a:ext cx="1816481" cy="1108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7181" y="4718177"/>
              <a:ext cx="1804034" cy="1035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7181" y="4900168"/>
              <a:ext cx="1679956" cy="853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9086" y="5052568"/>
              <a:ext cx="1080769" cy="853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39594" y="5175377"/>
              <a:ext cx="1486027" cy="1151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7181" y="5327777"/>
              <a:ext cx="1421892" cy="1149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142235" y="5582208"/>
            <a:ext cx="17513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2016</a:t>
            </a:r>
            <a:endParaRPr sz="10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90,000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родов.</a:t>
            </a:r>
            <a:endParaRPr sz="10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000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ЭКО/</a:t>
            </a:r>
            <a:endParaRPr sz="10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более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000</a:t>
            </a:r>
            <a:endParaRPr sz="1000">
              <a:latin typeface="Times New Roman"/>
              <a:cs typeface="Times New Roman"/>
            </a:endParaRPr>
          </a:p>
          <a:p>
            <a:pPr marL="203200" marR="19748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</a:t>
            </a:r>
            <a:r>
              <a:rPr sz="1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искусственной инсеминации.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61434" y="1466849"/>
            <a:ext cx="28695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1000">
              <a:latin typeface="Times New Roman"/>
              <a:cs typeface="Times New Roman"/>
            </a:endParaRPr>
          </a:p>
          <a:p>
            <a:pPr marL="23495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Проведена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церемония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закладки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фундамента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строительства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новой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больницы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61434" y="2076449"/>
            <a:ext cx="345186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2020</a:t>
            </a:r>
            <a:endParaRPr sz="1000">
              <a:latin typeface="Times New Roman"/>
              <a:cs typeface="Times New Roman"/>
            </a:endParaRPr>
          </a:p>
          <a:p>
            <a:pPr marL="23495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Служба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проверки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оценки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медицинского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стархования.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Оценка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состояния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медицинского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учреждения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лечению бесплодия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место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качественному проведению</a:t>
            </a:r>
            <a:r>
              <a:rPr sz="10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ЭКО,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Исскуственной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 инсеминации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052189" y="50"/>
            <a:ext cx="4537075" cy="4833620"/>
            <a:chOff x="4052189" y="50"/>
            <a:chExt cx="4537075" cy="4833620"/>
          </a:xfrm>
        </p:grpSpPr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28896" y="3043935"/>
              <a:ext cx="1665858" cy="1127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29404" y="3194176"/>
              <a:ext cx="3042285" cy="11493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30547" y="3346577"/>
              <a:ext cx="3218433" cy="1151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29785" y="3503040"/>
              <a:ext cx="3252978" cy="11087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29404" y="3651377"/>
              <a:ext cx="3020949" cy="11493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30166" y="3807840"/>
              <a:ext cx="3249422" cy="1111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2198" y="3956177"/>
              <a:ext cx="924940" cy="8953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570347" y="3959986"/>
              <a:ext cx="2420620" cy="111760"/>
            </a:xfrm>
            <a:custGeom>
              <a:avLst/>
              <a:gdLst/>
              <a:ahLst/>
              <a:cxnLst/>
              <a:rect l="l" t="t" r="r" b="b"/>
              <a:pathLst>
                <a:path w="2420620" h="111760">
                  <a:moveTo>
                    <a:pt x="31927" y="51003"/>
                  </a:moveTo>
                  <a:lnTo>
                    <a:pt x="0" y="51003"/>
                  </a:lnTo>
                  <a:lnTo>
                    <a:pt x="0" y="60325"/>
                  </a:lnTo>
                  <a:lnTo>
                    <a:pt x="31927" y="60325"/>
                  </a:lnTo>
                  <a:lnTo>
                    <a:pt x="31927" y="51003"/>
                  </a:lnTo>
                  <a:close/>
                </a:path>
                <a:path w="2420620" h="111760">
                  <a:moveTo>
                    <a:pt x="90043" y="3302"/>
                  </a:moveTo>
                  <a:lnTo>
                    <a:pt x="89750" y="2540"/>
                  </a:lnTo>
                  <a:lnTo>
                    <a:pt x="89662" y="2286"/>
                  </a:lnTo>
                  <a:lnTo>
                    <a:pt x="87884" y="508"/>
                  </a:lnTo>
                  <a:lnTo>
                    <a:pt x="86868" y="0"/>
                  </a:lnTo>
                  <a:lnTo>
                    <a:pt x="83185" y="0"/>
                  </a:lnTo>
                  <a:lnTo>
                    <a:pt x="81026" y="2159"/>
                  </a:lnTo>
                  <a:lnTo>
                    <a:pt x="78105" y="9271"/>
                  </a:lnTo>
                  <a:lnTo>
                    <a:pt x="76962" y="11303"/>
                  </a:lnTo>
                  <a:lnTo>
                    <a:pt x="75565" y="12446"/>
                  </a:lnTo>
                  <a:lnTo>
                    <a:pt x="74142" y="13716"/>
                  </a:lnTo>
                  <a:lnTo>
                    <a:pt x="73787" y="13716"/>
                  </a:lnTo>
                  <a:lnTo>
                    <a:pt x="72263" y="14097"/>
                  </a:lnTo>
                  <a:lnTo>
                    <a:pt x="68199" y="14097"/>
                  </a:lnTo>
                  <a:lnTo>
                    <a:pt x="66675" y="13716"/>
                  </a:lnTo>
                  <a:lnTo>
                    <a:pt x="65151" y="13081"/>
                  </a:lnTo>
                  <a:lnTo>
                    <a:pt x="63881" y="12446"/>
                  </a:lnTo>
                  <a:lnTo>
                    <a:pt x="63715" y="12446"/>
                  </a:lnTo>
                  <a:lnTo>
                    <a:pt x="62230" y="10541"/>
                  </a:lnTo>
                  <a:lnTo>
                    <a:pt x="61175" y="7874"/>
                  </a:lnTo>
                  <a:lnTo>
                    <a:pt x="58928" y="2540"/>
                  </a:lnTo>
                  <a:lnTo>
                    <a:pt x="56515" y="0"/>
                  </a:lnTo>
                  <a:lnTo>
                    <a:pt x="52578" y="0"/>
                  </a:lnTo>
                  <a:lnTo>
                    <a:pt x="51219" y="508"/>
                  </a:lnTo>
                  <a:lnTo>
                    <a:pt x="51447" y="508"/>
                  </a:lnTo>
                  <a:lnTo>
                    <a:pt x="50038" y="2159"/>
                  </a:lnTo>
                  <a:lnTo>
                    <a:pt x="49530" y="3302"/>
                  </a:lnTo>
                  <a:lnTo>
                    <a:pt x="49530" y="8382"/>
                  </a:lnTo>
                  <a:lnTo>
                    <a:pt x="51231" y="11303"/>
                  </a:lnTo>
                  <a:lnTo>
                    <a:pt x="51308" y="11430"/>
                  </a:lnTo>
                  <a:lnTo>
                    <a:pt x="54610" y="13843"/>
                  </a:lnTo>
                  <a:lnTo>
                    <a:pt x="57912" y="16383"/>
                  </a:lnTo>
                  <a:lnTo>
                    <a:pt x="62992" y="17526"/>
                  </a:lnTo>
                  <a:lnTo>
                    <a:pt x="75057" y="17526"/>
                  </a:lnTo>
                  <a:lnTo>
                    <a:pt x="79286" y="16383"/>
                  </a:lnTo>
                  <a:lnTo>
                    <a:pt x="79565" y="16383"/>
                  </a:lnTo>
                  <a:lnTo>
                    <a:pt x="82892" y="14097"/>
                  </a:lnTo>
                  <a:lnTo>
                    <a:pt x="84416" y="13081"/>
                  </a:lnTo>
                  <a:lnTo>
                    <a:pt x="88011" y="10795"/>
                  </a:lnTo>
                  <a:lnTo>
                    <a:pt x="90043" y="7874"/>
                  </a:lnTo>
                  <a:lnTo>
                    <a:pt x="90043" y="3302"/>
                  </a:lnTo>
                  <a:close/>
                </a:path>
                <a:path w="2420620" h="111760">
                  <a:moveTo>
                    <a:pt x="100838" y="27432"/>
                  </a:moveTo>
                  <a:lnTo>
                    <a:pt x="74549" y="27432"/>
                  </a:lnTo>
                  <a:lnTo>
                    <a:pt x="74549" y="29845"/>
                  </a:lnTo>
                  <a:lnTo>
                    <a:pt x="77216" y="29845"/>
                  </a:lnTo>
                  <a:lnTo>
                    <a:pt x="79870" y="30734"/>
                  </a:lnTo>
                  <a:lnTo>
                    <a:pt x="79336" y="30734"/>
                  </a:lnTo>
                  <a:lnTo>
                    <a:pt x="80391" y="31877"/>
                  </a:lnTo>
                  <a:lnTo>
                    <a:pt x="81407" y="32893"/>
                  </a:lnTo>
                  <a:lnTo>
                    <a:pt x="82042" y="35179"/>
                  </a:lnTo>
                  <a:lnTo>
                    <a:pt x="82042" y="38354"/>
                  </a:lnTo>
                  <a:lnTo>
                    <a:pt x="57658" y="66548"/>
                  </a:lnTo>
                  <a:lnTo>
                    <a:pt x="57746" y="35179"/>
                  </a:lnTo>
                  <a:lnTo>
                    <a:pt x="57886" y="33782"/>
                  </a:lnTo>
                  <a:lnTo>
                    <a:pt x="57912" y="33528"/>
                  </a:lnTo>
                  <a:lnTo>
                    <a:pt x="63500" y="29845"/>
                  </a:lnTo>
                  <a:lnTo>
                    <a:pt x="66167" y="29845"/>
                  </a:lnTo>
                  <a:lnTo>
                    <a:pt x="66167" y="27432"/>
                  </a:lnTo>
                  <a:lnTo>
                    <a:pt x="38862" y="27432"/>
                  </a:lnTo>
                  <a:lnTo>
                    <a:pt x="38862" y="29845"/>
                  </a:lnTo>
                  <a:lnTo>
                    <a:pt x="41783" y="29845"/>
                  </a:lnTo>
                  <a:lnTo>
                    <a:pt x="43688" y="30099"/>
                  </a:lnTo>
                  <a:lnTo>
                    <a:pt x="47282" y="75946"/>
                  </a:lnTo>
                  <a:lnTo>
                    <a:pt x="46964" y="77724"/>
                  </a:lnTo>
                  <a:lnTo>
                    <a:pt x="46863" y="78359"/>
                  </a:lnTo>
                  <a:lnTo>
                    <a:pt x="45847" y="79756"/>
                  </a:lnTo>
                  <a:lnTo>
                    <a:pt x="44729" y="81153"/>
                  </a:lnTo>
                  <a:lnTo>
                    <a:pt x="44450" y="81153"/>
                  </a:lnTo>
                  <a:lnTo>
                    <a:pt x="42545" y="81788"/>
                  </a:lnTo>
                  <a:lnTo>
                    <a:pt x="38862" y="81788"/>
                  </a:lnTo>
                  <a:lnTo>
                    <a:pt x="38862" y="84074"/>
                  </a:lnTo>
                  <a:lnTo>
                    <a:pt x="65024" y="84074"/>
                  </a:lnTo>
                  <a:lnTo>
                    <a:pt x="65024" y="81788"/>
                  </a:lnTo>
                  <a:lnTo>
                    <a:pt x="62382" y="81788"/>
                  </a:lnTo>
                  <a:lnTo>
                    <a:pt x="60337" y="81153"/>
                  </a:lnTo>
                  <a:lnTo>
                    <a:pt x="60032" y="81153"/>
                  </a:lnTo>
                  <a:lnTo>
                    <a:pt x="59055" y="79756"/>
                  </a:lnTo>
                  <a:lnTo>
                    <a:pt x="58166" y="78359"/>
                  </a:lnTo>
                  <a:lnTo>
                    <a:pt x="57658" y="75946"/>
                  </a:lnTo>
                  <a:lnTo>
                    <a:pt x="57658" y="72517"/>
                  </a:lnTo>
                  <a:lnTo>
                    <a:pt x="62763" y="66548"/>
                  </a:lnTo>
                  <a:lnTo>
                    <a:pt x="82042" y="44069"/>
                  </a:lnTo>
                  <a:lnTo>
                    <a:pt x="81978" y="75946"/>
                  </a:lnTo>
                  <a:lnTo>
                    <a:pt x="81673" y="77724"/>
                  </a:lnTo>
                  <a:lnTo>
                    <a:pt x="81572" y="78359"/>
                  </a:lnTo>
                  <a:lnTo>
                    <a:pt x="81534" y="78613"/>
                  </a:lnTo>
                  <a:lnTo>
                    <a:pt x="79248" y="81153"/>
                  </a:lnTo>
                  <a:lnTo>
                    <a:pt x="76962" y="81788"/>
                  </a:lnTo>
                  <a:lnTo>
                    <a:pt x="73533" y="81788"/>
                  </a:lnTo>
                  <a:lnTo>
                    <a:pt x="73533" y="84074"/>
                  </a:lnTo>
                  <a:lnTo>
                    <a:pt x="100838" y="84074"/>
                  </a:lnTo>
                  <a:lnTo>
                    <a:pt x="100838" y="81788"/>
                  </a:lnTo>
                  <a:lnTo>
                    <a:pt x="97917" y="81788"/>
                  </a:lnTo>
                  <a:lnTo>
                    <a:pt x="96012" y="81407"/>
                  </a:lnTo>
                  <a:lnTo>
                    <a:pt x="95123" y="80772"/>
                  </a:lnTo>
                  <a:lnTo>
                    <a:pt x="94107" y="80137"/>
                  </a:lnTo>
                  <a:lnTo>
                    <a:pt x="93345" y="79375"/>
                  </a:lnTo>
                  <a:lnTo>
                    <a:pt x="92964" y="78613"/>
                  </a:lnTo>
                  <a:lnTo>
                    <a:pt x="92456" y="77724"/>
                  </a:lnTo>
                  <a:lnTo>
                    <a:pt x="92278" y="75946"/>
                  </a:lnTo>
                  <a:lnTo>
                    <a:pt x="92202" y="44069"/>
                  </a:lnTo>
                  <a:lnTo>
                    <a:pt x="92202" y="36195"/>
                  </a:lnTo>
                  <a:lnTo>
                    <a:pt x="98044" y="29845"/>
                  </a:lnTo>
                  <a:lnTo>
                    <a:pt x="100838" y="29845"/>
                  </a:lnTo>
                  <a:lnTo>
                    <a:pt x="100838" y="27432"/>
                  </a:lnTo>
                  <a:close/>
                </a:path>
                <a:path w="2420620" h="111760">
                  <a:moveTo>
                    <a:pt x="201422" y="27432"/>
                  </a:moveTo>
                  <a:lnTo>
                    <a:pt x="174117" y="27432"/>
                  </a:lnTo>
                  <a:lnTo>
                    <a:pt x="174117" y="29845"/>
                  </a:lnTo>
                  <a:lnTo>
                    <a:pt x="176530" y="29845"/>
                  </a:lnTo>
                  <a:lnTo>
                    <a:pt x="178435" y="30099"/>
                  </a:lnTo>
                  <a:lnTo>
                    <a:pt x="181813" y="32639"/>
                  </a:lnTo>
                  <a:lnTo>
                    <a:pt x="181902" y="32893"/>
                  </a:lnTo>
                  <a:lnTo>
                    <a:pt x="181991" y="33147"/>
                  </a:lnTo>
                  <a:lnTo>
                    <a:pt x="182156" y="33528"/>
                  </a:lnTo>
                  <a:lnTo>
                    <a:pt x="182270" y="33782"/>
                  </a:lnTo>
                  <a:lnTo>
                    <a:pt x="182283" y="78359"/>
                  </a:lnTo>
                  <a:lnTo>
                    <a:pt x="181864" y="78994"/>
                  </a:lnTo>
                  <a:lnTo>
                    <a:pt x="181254" y="79756"/>
                  </a:lnTo>
                  <a:lnTo>
                    <a:pt x="180632" y="79756"/>
                  </a:lnTo>
                  <a:lnTo>
                    <a:pt x="179197" y="80010"/>
                  </a:lnTo>
                  <a:lnTo>
                    <a:pt x="161798" y="80010"/>
                  </a:lnTo>
                  <a:lnTo>
                    <a:pt x="160439" y="79756"/>
                  </a:lnTo>
                  <a:lnTo>
                    <a:pt x="159893" y="79756"/>
                  </a:lnTo>
                  <a:lnTo>
                    <a:pt x="158496" y="78359"/>
                  </a:lnTo>
                  <a:lnTo>
                    <a:pt x="158242" y="76200"/>
                  </a:lnTo>
                  <a:lnTo>
                    <a:pt x="158242" y="36195"/>
                  </a:lnTo>
                  <a:lnTo>
                    <a:pt x="164084" y="29845"/>
                  </a:lnTo>
                  <a:lnTo>
                    <a:pt x="166751" y="29845"/>
                  </a:lnTo>
                  <a:lnTo>
                    <a:pt x="166751" y="27432"/>
                  </a:lnTo>
                  <a:lnTo>
                    <a:pt x="139446" y="27432"/>
                  </a:lnTo>
                  <a:lnTo>
                    <a:pt x="139446" y="29845"/>
                  </a:lnTo>
                  <a:lnTo>
                    <a:pt x="142367" y="29845"/>
                  </a:lnTo>
                  <a:lnTo>
                    <a:pt x="144272" y="30099"/>
                  </a:lnTo>
                  <a:lnTo>
                    <a:pt x="147955" y="75438"/>
                  </a:lnTo>
                  <a:lnTo>
                    <a:pt x="147447" y="78359"/>
                  </a:lnTo>
                  <a:lnTo>
                    <a:pt x="146431" y="79756"/>
                  </a:lnTo>
                  <a:lnTo>
                    <a:pt x="145415" y="81026"/>
                  </a:lnTo>
                  <a:lnTo>
                    <a:pt x="143129" y="81788"/>
                  </a:lnTo>
                  <a:lnTo>
                    <a:pt x="139446" y="81788"/>
                  </a:lnTo>
                  <a:lnTo>
                    <a:pt x="139446" y="84074"/>
                  </a:lnTo>
                  <a:lnTo>
                    <a:pt x="185928" y="84074"/>
                  </a:lnTo>
                  <a:lnTo>
                    <a:pt x="191389" y="85471"/>
                  </a:lnTo>
                  <a:lnTo>
                    <a:pt x="197485" y="91059"/>
                  </a:lnTo>
                  <a:lnTo>
                    <a:pt x="199009" y="94869"/>
                  </a:lnTo>
                  <a:lnTo>
                    <a:pt x="199136" y="99695"/>
                  </a:lnTo>
                  <a:lnTo>
                    <a:pt x="201422" y="99695"/>
                  </a:lnTo>
                  <a:lnTo>
                    <a:pt x="201422" y="81788"/>
                  </a:lnTo>
                  <a:lnTo>
                    <a:pt x="197612" y="81534"/>
                  </a:lnTo>
                  <a:lnTo>
                    <a:pt x="195681" y="81026"/>
                  </a:lnTo>
                  <a:lnTo>
                    <a:pt x="195287" y="81026"/>
                  </a:lnTo>
                  <a:lnTo>
                    <a:pt x="194576" y="80010"/>
                  </a:lnTo>
                  <a:lnTo>
                    <a:pt x="193294" y="78359"/>
                  </a:lnTo>
                  <a:lnTo>
                    <a:pt x="192938" y="76200"/>
                  </a:lnTo>
                  <a:lnTo>
                    <a:pt x="192824" y="75438"/>
                  </a:lnTo>
                  <a:lnTo>
                    <a:pt x="192786" y="36195"/>
                  </a:lnTo>
                  <a:lnTo>
                    <a:pt x="193052" y="34290"/>
                  </a:lnTo>
                  <a:lnTo>
                    <a:pt x="198628" y="29845"/>
                  </a:lnTo>
                  <a:lnTo>
                    <a:pt x="201422" y="29845"/>
                  </a:lnTo>
                  <a:lnTo>
                    <a:pt x="201422" y="27432"/>
                  </a:lnTo>
                  <a:close/>
                </a:path>
                <a:path w="2420620" h="111760">
                  <a:moveTo>
                    <a:pt x="256159" y="45212"/>
                  </a:moveTo>
                  <a:lnTo>
                    <a:pt x="256057" y="41529"/>
                  </a:lnTo>
                  <a:lnTo>
                    <a:pt x="254127" y="36195"/>
                  </a:lnTo>
                  <a:lnTo>
                    <a:pt x="248208" y="30099"/>
                  </a:lnTo>
                  <a:lnTo>
                    <a:pt x="245999" y="27813"/>
                  </a:lnTo>
                  <a:lnTo>
                    <a:pt x="243332" y="26784"/>
                  </a:lnTo>
                  <a:lnTo>
                    <a:pt x="243332" y="45212"/>
                  </a:lnTo>
                  <a:lnTo>
                    <a:pt x="217043" y="45212"/>
                  </a:lnTo>
                  <a:lnTo>
                    <a:pt x="217398" y="41783"/>
                  </a:lnTo>
                  <a:lnTo>
                    <a:pt x="217424" y="41529"/>
                  </a:lnTo>
                  <a:lnTo>
                    <a:pt x="217551" y="40386"/>
                  </a:lnTo>
                  <a:lnTo>
                    <a:pt x="219075" y="36703"/>
                  </a:lnTo>
                  <a:lnTo>
                    <a:pt x="224536" y="31496"/>
                  </a:lnTo>
                  <a:lnTo>
                    <a:pt x="227584" y="30099"/>
                  </a:lnTo>
                  <a:lnTo>
                    <a:pt x="233172" y="30099"/>
                  </a:lnTo>
                  <a:lnTo>
                    <a:pt x="235331" y="30734"/>
                  </a:lnTo>
                  <a:lnTo>
                    <a:pt x="237363" y="32131"/>
                  </a:lnTo>
                  <a:lnTo>
                    <a:pt x="239395" y="33401"/>
                  </a:lnTo>
                  <a:lnTo>
                    <a:pt x="240919" y="35179"/>
                  </a:lnTo>
                  <a:lnTo>
                    <a:pt x="241935" y="37465"/>
                  </a:lnTo>
                  <a:lnTo>
                    <a:pt x="242697" y="38989"/>
                  </a:lnTo>
                  <a:lnTo>
                    <a:pt x="243078" y="41529"/>
                  </a:lnTo>
                  <a:lnTo>
                    <a:pt x="243332" y="45212"/>
                  </a:lnTo>
                  <a:lnTo>
                    <a:pt x="243332" y="26784"/>
                  </a:lnTo>
                  <a:lnTo>
                    <a:pt x="240792" y="25781"/>
                  </a:lnTo>
                  <a:lnTo>
                    <a:pt x="226949" y="25781"/>
                  </a:lnTo>
                  <a:lnTo>
                    <a:pt x="220726" y="28448"/>
                  </a:lnTo>
                  <a:lnTo>
                    <a:pt x="215773" y="33782"/>
                  </a:lnTo>
                  <a:lnTo>
                    <a:pt x="210820" y="39243"/>
                  </a:lnTo>
                  <a:lnTo>
                    <a:pt x="208280" y="46863"/>
                  </a:lnTo>
                  <a:lnTo>
                    <a:pt x="208280" y="65405"/>
                  </a:lnTo>
                  <a:lnTo>
                    <a:pt x="210693" y="72517"/>
                  </a:lnTo>
                  <a:lnTo>
                    <a:pt x="220472" y="83058"/>
                  </a:lnTo>
                  <a:lnTo>
                    <a:pt x="226187" y="85725"/>
                  </a:lnTo>
                  <a:lnTo>
                    <a:pt x="239268" y="85725"/>
                  </a:lnTo>
                  <a:lnTo>
                    <a:pt x="244475" y="83439"/>
                  </a:lnTo>
                  <a:lnTo>
                    <a:pt x="248666" y="78867"/>
                  </a:lnTo>
                  <a:lnTo>
                    <a:pt x="251485" y="75692"/>
                  </a:lnTo>
                  <a:lnTo>
                    <a:pt x="252857" y="74168"/>
                  </a:lnTo>
                  <a:lnTo>
                    <a:pt x="255270" y="69088"/>
                  </a:lnTo>
                  <a:lnTo>
                    <a:pt x="256095" y="63754"/>
                  </a:lnTo>
                  <a:lnTo>
                    <a:pt x="256159" y="63373"/>
                  </a:lnTo>
                  <a:lnTo>
                    <a:pt x="254254" y="62103"/>
                  </a:lnTo>
                  <a:lnTo>
                    <a:pt x="252476" y="67056"/>
                  </a:lnTo>
                  <a:lnTo>
                    <a:pt x="250190" y="70612"/>
                  </a:lnTo>
                  <a:lnTo>
                    <a:pt x="244602" y="74676"/>
                  </a:lnTo>
                  <a:lnTo>
                    <a:pt x="241427" y="75692"/>
                  </a:lnTo>
                  <a:lnTo>
                    <a:pt x="232156" y="75692"/>
                  </a:lnTo>
                  <a:lnTo>
                    <a:pt x="227330" y="73279"/>
                  </a:lnTo>
                  <a:lnTo>
                    <a:pt x="219075" y="63754"/>
                  </a:lnTo>
                  <a:lnTo>
                    <a:pt x="217043" y="57150"/>
                  </a:lnTo>
                  <a:lnTo>
                    <a:pt x="217043" y="48768"/>
                  </a:lnTo>
                  <a:lnTo>
                    <a:pt x="256159" y="48768"/>
                  </a:lnTo>
                  <a:lnTo>
                    <a:pt x="256159" y="45212"/>
                  </a:lnTo>
                  <a:close/>
                </a:path>
                <a:path w="2420620" h="111760">
                  <a:moveTo>
                    <a:pt x="318897" y="44958"/>
                  </a:moveTo>
                  <a:lnTo>
                    <a:pt x="316687" y="38100"/>
                  </a:lnTo>
                  <a:lnTo>
                    <a:pt x="316611" y="37846"/>
                  </a:lnTo>
                  <a:lnTo>
                    <a:pt x="313918" y="34798"/>
                  </a:lnTo>
                  <a:lnTo>
                    <a:pt x="311912" y="32512"/>
                  </a:lnTo>
                  <a:lnTo>
                    <a:pt x="308229" y="28067"/>
                  </a:lnTo>
                  <a:lnTo>
                    <a:pt x="307975" y="27952"/>
                  </a:lnTo>
                  <a:lnTo>
                    <a:pt x="307975" y="50800"/>
                  </a:lnTo>
                  <a:lnTo>
                    <a:pt x="307975" y="67183"/>
                  </a:lnTo>
                  <a:lnTo>
                    <a:pt x="306387" y="72783"/>
                  </a:lnTo>
                  <a:lnTo>
                    <a:pt x="306324" y="73025"/>
                  </a:lnTo>
                  <a:lnTo>
                    <a:pt x="302895" y="77216"/>
                  </a:lnTo>
                  <a:lnTo>
                    <a:pt x="300355" y="80391"/>
                  </a:lnTo>
                  <a:lnTo>
                    <a:pt x="297053" y="82042"/>
                  </a:lnTo>
                  <a:lnTo>
                    <a:pt x="289560" y="82042"/>
                  </a:lnTo>
                  <a:lnTo>
                    <a:pt x="279654" y="68580"/>
                  </a:lnTo>
                  <a:lnTo>
                    <a:pt x="279654" y="42926"/>
                  </a:lnTo>
                  <a:lnTo>
                    <a:pt x="283083" y="39243"/>
                  </a:lnTo>
                  <a:lnTo>
                    <a:pt x="285356" y="37084"/>
                  </a:lnTo>
                  <a:lnTo>
                    <a:pt x="288925" y="35179"/>
                  </a:lnTo>
                  <a:lnTo>
                    <a:pt x="290957" y="34798"/>
                  </a:lnTo>
                  <a:lnTo>
                    <a:pt x="296545" y="34798"/>
                  </a:lnTo>
                  <a:lnTo>
                    <a:pt x="299593" y="36322"/>
                  </a:lnTo>
                  <a:lnTo>
                    <a:pt x="302260" y="39497"/>
                  </a:lnTo>
                  <a:lnTo>
                    <a:pt x="306070" y="44196"/>
                  </a:lnTo>
                  <a:lnTo>
                    <a:pt x="307975" y="50800"/>
                  </a:lnTo>
                  <a:lnTo>
                    <a:pt x="307975" y="27952"/>
                  </a:lnTo>
                  <a:lnTo>
                    <a:pt x="303403" y="25781"/>
                  </a:lnTo>
                  <a:lnTo>
                    <a:pt x="294513" y="25781"/>
                  </a:lnTo>
                  <a:lnTo>
                    <a:pt x="291465" y="26797"/>
                  </a:lnTo>
                  <a:lnTo>
                    <a:pt x="288417" y="28829"/>
                  </a:lnTo>
                  <a:lnTo>
                    <a:pt x="285496" y="30734"/>
                  </a:lnTo>
                  <a:lnTo>
                    <a:pt x="282575" y="34290"/>
                  </a:lnTo>
                  <a:lnTo>
                    <a:pt x="279654" y="39243"/>
                  </a:lnTo>
                  <a:lnTo>
                    <a:pt x="279654" y="34290"/>
                  </a:lnTo>
                  <a:lnTo>
                    <a:pt x="279654" y="26035"/>
                  </a:lnTo>
                  <a:lnTo>
                    <a:pt x="277368" y="26035"/>
                  </a:lnTo>
                  <a:lnTo>
                    <a:pt x="259842" y="33020"/>
                  </a:lnTo>
                  <a:lnTo>
                    <a:pt x="260502" y="34798"/>
                  </a:lnTo>
                  <a:lnTo>
                    <a:pt x="260604" y="35052"/>
                  </a:lnTo>
                  <a:lnTo>
                    <a:pt x="262128" y="34417"/>
                  </a:lnTo>
                  <a:lnTo>
                    <a:pt x="262763" y="34290"/>
                  </a:lnTo>
                  <a:lnTo>
                    <a:pt x="266115" y="34290"/>
                  </a:lnTo>
                  <a:lnTo>
                    <a:pt x="266573" y="34417"/>
                  </a:lnTo>
                  <a:lnTo>
                    <a:pt x="268097" y="35433"/>
                  </a:lnTo>
                  <a:lnTo>
                    <a:pt x="268630" y="36322"/>
                  </a:lnTo>
                  <a:lnTo>
                    <a:pt x="268859" y="37084"/>
                  </a:lnTo>
                  <a:lnTo>
                    <a:pt x="269138" y="37846"/>
                  </a:lnTo>
                  <a:lnTo>
                    <a:pt x="269240" y="104267"/>
                  </a:lnTo>
                  <a:lnTo>
                    <a:pt x="268732" y="105283"/>
                  </a:lnTo>
                  <a:lnTo>
                    <a:pt x="268236" y="106426"/>
                  </a:lnTo>
                  <a:lnTo>
                    <a:pt x="267601" y="107188"/>
                  </a:lnTo>
                  <a:lnTo>
                    <a:pt x="267462" y="107188"/>
                  </a:lnTo>
                  <a:lnTo>
                    <a:pt x="266954" y="107442"/>
                  </a:lnTo>
                  <a:lnTo>
                    <a:pt x="265303" y="108458"/>
                  </a:lnTo>
                  <a:lnTo>
                    <a:pt x="263398" y="108839"/>
                  </a:lnTo>
                  <a:lnTo>
                    <a:pt x="259588" y="108839"/>
                  </a:lnTo>
                  <a:lnTo>
                    <a:pt x="259588" y="111125"/>
                  </a:lnTo>
                  <a:lnTo>
                    <a:pt x="289179" y="111125"/>
                  </a:lnTo>
                  <a:lnTo>
                    <a:pt x="289179" y="108839"/>
                  </a:lnTo>
                  <a:lnTo>
                    <a:pt x="286131" y="108839"/>
                  </a:lnTo>
                  <a:lnTo>
                    <a:pt x="283972" y="108458"/>
                  </a:lnTo>
                  <a:lnTo>
                    <a:pt x="281686" y="107188"/>
                  </a:lnTo>
                  <a:lnTo>
                    <a:pt x="280797" y="106426"/>
                  </a:lnTo>
                  <a:lnTo>
                    <a:pt x="280416" y="105410"/>
                  </a:lnTo>
                  <a:lnTo>
                    <a:pt x="279908" y="104267"/>
                  </a:lnTo>
                  <a:lnTo>
                    <a:pt x="279654" y="101854"/>
                  </a:lnTo>
                  <a:lnTo>
                    <a:pt x="279654" y="80772"/>
                  </a:lnTo>
                  <a:lnTo>
                    <a:pt x="281686" y="82550"/>
                  </a:lnTo>
                  <a:lnTo>
                    <a:pt x="283591" y="83820"/>
                  </a:lnTo>
                  <a:lnTo>
                    <a:pt x="285242" y="84455"/>
                  </a:lnTo>
                  <a:lnTo>
                    <a:pt x="287401" y="85344"/>
                  </a:lnTo>
                  <a:lnTo>
                    <a:pt x="290068" y="85725"/>
                  </a:lnTo>
                  <a:lnTo>
                    <a:pt x="300101" y="85725"/>
                  </a:lnTo>
                  <a:lnTo>
                    <a:pt x="305943" y="83185"/>
                  </a:lnTo>
                  <a:lnTo>
                    <a:pt x="306920" y="82042"/>
                  </a:lnTo>
                  <a:lnTo>
                    <a:pt x="310515" y="77851"/>
                  </a:lnTo>
                  <a:lnTo>
                    <a:pt x="314172" y="72783"/>
                  </a:lnTo>
                  <a:lnTo>
                    <a:pt x="316738" y="67183"/>
                  </a:lnTo>
                  <a:lnTo>
                    <a:pt x="318363" y="60731"/>
                  </a:lnTo>
                  <a:lnTo>
                    <a:pt x="318897" y="53721"/>
                  </a:lnTo>
                  <a:lnTo>
                    <a:pt x="318897" y="44958"/>
                  </a:lnTo>
                  <a:close/>
                </a:path>
                <a:path w="2420620" h="111760">
                  <a:moveTo>
                    <a:pt x="376555" y="45212"/>
                  </a:moveTo>
                  <a:lnTo>
                    <a:pt x="376453" y="41529"/>
                  </a:lnTo>
                  <a:lnTo>
                    <a:pt x="374523" y="36195"/>
                  </a:lnTo>
                  <a:lnTo>
                    <a:pt x="368604" y="30099"/>
                  </a:lnTo>
                  <a:lnTo>
                    <a:pt x="366395" y="27813"/>
                  </a:lnTo>
                  <a:lnTo>
                    <a:pt x="363728" y="26784"/>
                  </a:lnTo>
                  <a:lnTo>
                    <a:pt x="363728" y="45212"/>
                  </a:lnTo>
                  <a:lnTo>
                    <a:pt x="337439" y="45212"/>
                  </a:lnTo>
                  <a:lnTo>
                    <a:pt x="337794" y="41783"/>
                  </a:lnTo>
                  <a:lnTo>
                    <a:pt x="337820" y="41529"/>
                  </a:lnTo>
                  <a:lnTo>
                    <a:pt x="337947" y="40386"/>
                  </a:lnTo>
                  <a:lnTo>
                    <a:pt x="339471" y="36703"/>
                  </a:lnTo>
                  <a:lnTo>
                    <a:pt x="344932" y="31496"/>
                  </a:lnTo>
                  <a:lnTo>
                    <a:pt x="347980" y="30099"/>
                  </a:lnTo>
                  <a:lnTo>
                    <a:pt x="353568" y="30099"/>
                  </a:lnTo>
                  <a:lnTo>
                    <a:pt x="355727" y="30734"/>
                  </a:lnTo>
                  <a:lnTo>
                    <a:pt x="357759" y="32131"/>
                  </a:lnTo>
                  <a:lnTo>
                    <a:pt x="359791" y="33401"/>
                  </a:lnTo>
                  <a:lnTo>
                    <a:pt x="361315" y="35179"/>
                  </a:lnTo>
                  <a:lnTo>
                    <a:pt x="362331" y="37465"/>
                  </a:lnTo>
                  <a:lnTo>
                    <a:pt x="363093" y="38989"/>
                  </a:lnTo>
                  <a:lnTo>
                    <a:pt x="363474" y="41529"/>
                  </a:lnTo>
                  <a:lnTo>
                    <a:pt x="363728" y="45212"/>
                  </a:lnTo>
                  <a:lnTo>
                    <a:pt x="363728" y="26784"/>
                  </a:lnTo>
                  <a:lnTo>
                    <a:pt x="361188" y="25781"/>
                  </a:lnTo>
                  <a:lnTo>
                    <a:pt x="347345" y="25781"/>
                  </a:lnTo>
                  <a:lnTo>
                    <a:pt x="341122" y="28448"/>
                  </a:lnTo>
                  <a:lnTo>
                    <a:pt x="336169" y="33782"/>
                  </a:lnTo>
                  <a:lnTo>
                    <a:pt x="331216" y="39243"/>
                  </a:lnTo>
                  <a:lnTo>
                    <a:pt x="328676" y="46863"/>
                  </a:lnTo>
                  <a:lnTo>
                    <a:pt x="328676" y="65405"/>
                  </a:lnTo>
                  <a:lnTo>
                    <a:pt x="331089" y="72517"/>
                  </a:lnTo>
                  <a:lnTo>
                    <a:pt x="340868" y="83058"/>
                  </a:lnTo>
                  <a:lnTo>
                    <a:pt x="346583" y="85725"/>
                  </a:lnTo>
                  <a:lnTo>
                    <a:pt x="359664" y="85725"/>
                  </a:lnTo>
                  <a:lnTo>
                    <a:pt x="364871" y="83439"/>
                  </a:lnTo>
                  <a:lnTo>
                    <a:pt x="369062" y="78867"/>
                  </a:lnTo>
                  <a:lnTo>
                    <a:pt x="371881" y="75692"/>
                  </a:lnTo>
                  <a:lnTo>
                    <a:pt x="373253" y="74168"/>
                  </a:lnTo>
                  <a:lnTo>
                    <a:pt x="375666" y="69088"/>
                  </a:lnTo>
                  <a:lnTo>
                    <a:pt x="376491" y="63754"/>
                  </a:lnTo>
                  <a:lnTo>
                    <a:pt x="376555" y="63373"/>
                  </a:lnTo>
                  <a:lnTo>
                    <a:pt x="374650" y="62103"/>
                  </a:lnTo>
                  <a:lnTo>
                    <a:pt x="372872" y="67056"/>
                  </a:lnTo>
                  <a:lnTo>
                    <a:pt x="370586" y="70612"/>
                  </a:lnTo>
                  <a:lnTo>
                    <a:pt x="364998" y="74676"/>
                  </a:lnTo>
                  <a:lnTo>
                    <a:pt x="361823" y="75692"/>
                  </a:lnTo>
                  <a:lnTo>
                    <a:pt x="352552" y="75692"/>
                  </a:lnTo>
                  <a:lnTo>
                    <a:pt x="347726" y="73279"/>
                  </a:lnTo>
                  <a:lnTo>
                    <a:pt x="339471" y="63754"/>
                  </a:lnTo>
                  <a:lnTo>
                    <a:pt x="337439" y="57150"/>
                  </a:lnTo>
                  <a:lnTo>
                    <a:pt x="337439" y="48768"/>
                  </a:lnTo>
                  <a:lnTo>
                    <a:pt x="376555" y="48768"/>
                  </a:lnTo>
                  <a:lnTo>
                    <a:pt x="376555" y="45212"/>
                  </a:lnTo>
                  <a:close/>
                </a:path>
                <a:path w="2420620" h="111760">
                  <a:moveTo>
                    <a:pt x="457708" y="27432"/>
                  </a:moveTo>
                  <a:lnTo>
                    <a:pt x="438658" y="27432"/>
                  </a:lnTo>
                  <a:lnTo>
                    <a:pt x="420878" y="69215"/>
                  </a:lnTo>
                  <a:lnTo>
                    <a:pt x="407035" y="36703"/>
                  </a:lnTo>
                  <a:lnTo>
                    <a:pt x="403098" y="27432"/>
                  </a:lnTo>
                  <a:lnTo>
                    <a:pt x="383286" y="27432"/>
                  </a:lnTo>
                  <a:lnTo>
                    <a:pt x="383286" y="29845"/>
                  </a:lnTo>
                  <a:lnTo>
                    <a:pt x="386207" y="29845"/>
                  </a:lnTo>
                  <a:lnTo>
                    <a:pt x="388112" y="30099"/>
                  </a:lnTo>
                  <a:lnTo>
                    <a:pt x="391769" y="75565"/>
                  </a:lnTo>
                  <a:lnTo>
                    <a:pt x="391287" y="78359"/>
                  </a:lnTo>
                  <a:lnTo>
                    <a:pt x="390271" y="79756"/>
                  </a:lnTo>
                  <a:lnTo>
                    <a:pt x="389153" y="81153"/>
                  </a:lnTo>
                  <a:lnTo>
                    <a:pt x="388874" y="81153"/>
                  </a:lnTo>
                  <a:lnTo>
                    <a:pt x="386969" y="81788"/>
                  </a:lnTo>
                  <a:lnTo>
                    <a:pt x="383286" y="81788"/>
                  </a:lnTo>
                  <a:lnTo>
                    <a:pt x="383286" y="84074"/>
                  </a:lnTo>
                  <a:lnTo>
                    <a:pt x="404876" y="84074"/>
                  </a:lnTo>
                  <a:lnTo>
                    <a:pt x="404876" y="81788"/>
                  </a:lnTo>
                  <a:lnTo>
                    <a:pt x="402336" y="81788"/>
                  </a:lnTo>
                  <a:lnTo>
                    <a:pt x="400558" y="81407"/>
                  </a:lnTo>
                  <a:lnTo>
                    <a:pt x="399910" y="81153"/>
                  </a:lnTo>
                  <a:lnTo>
                    <a:pt x="399732" y="81153"/>
                  </a:lnTo>
                  <a:lnTo>
                    <a:pt x="398145" y="80264"/>
                  </a:lnTo>
                  <a:lnTo>
                    <a:pt x="396240" y="36703"/>
                  </a:lnTo>
                  <a:lnTo>
                    <a:pt x="416687" y="84074"/>
                  </a:lnTo>
                  <a:lnTo>
                    <a:pt x="418846" y="84074"/>
                  </a:lnTo>
                  <a:lnTo>
                    <a:pt x="425094" y="69215"/>
                  </a:lnTo>
                  <a:lnTo>
                    <a:pt x="438785" y="36703"/>
                  </a:lnTo>
                  <a:lnTo>
                    <a:pt x="438785" y="75565"/>
                  </a:lnTo>
                  <a:lnTo>
                    <a:pt x="438315" y="78359"/>
                  </a:lnTo>
                  <a:lnTo>
                    <a:pt x="438277" y="78613"/>
                  </a:lnTo>
                  <a:lnTo>
                    <a:pt x="435991" y="81153"/>
                  </a:lnTo>
                  <a:lnTo>
                    <a:pt x="433705" y="81788"/>
                  </a:lnTo>
                  <a:lnTo>
                    <a:pt x="430276" y="81788"/>
                  </a:lnTo>
                  <a:lnTo>
                    <a:pt x="430276" y="84074"/>
                  </a:lnTo>
                  <a:lnTo>
                    <a:pt x="457708" y="84074"/>
                  </a:lnTo>
                  <a:lnTo>
                    <a:pt x="457708" y="81788"/>
                  </a:lnTo>
                  <a:lnTo>
                    <a:pt x="455168" y="81788"/>
                  </a:lnTo>
                  <a:lnTo>
                    <a:pt x="453263" y="81407"/>
                  </a:lnTo>
                  <a:lnTo>
                    <a:pt x="449072" y="36703"/>
                  </a:lnTo>
                  <a:lnTo>
                    <a:pt x="449072" y="36195"/>
                  </a:lnTo>
                  <a:lnTo>
                    <a:pt x="449300" y="33782"/>
                  </a:lnTo>
                  <a:lnTo>
                    <a:pt x="449326" y="33528"/>
                  </a:lnTo>
                  <a:lnTo>
                    <a:pt x="449961" y="32639"/>
                  </a:lnTo>
                  <a:lnTo>
                    <a:pt x="450469" y="31877"/>
                  </a:lnTo>
                  <a:lnTo>
                    <a:pt x="451078" y="31369"/>
                  </a:lnTo>
                  <a:lnTo>
                    <a:pt x="451929" y="30734"/>
                  </a:lnTo>
                  <a:lnTo>
                    <a:pt x="453009" y="30099"/>
                  </a:lnTo>
                  <a:lnTo>
                    <a:pt x="454914" y="29845"/>
                  </a:lnTo>
                  <a:lnTo>
                    <a:pt x="457708" y="29845"/>
                  </a:lnTo>
                  <a:lnTo>
                    <a:pt x="457708" y="27432"/>
                  </a:lnTo>
                  <a:close/>
                </a:path>
                <a:path w="2420620" h="111760">
                  <a:moveTo>
                    <a:pt x="520065" y="47498"/>
                  </a:moveTo>
                  <a:lnTo>
                    <a:pt x="517906" y="41148"/>
                  </a:lnTo>
                  <a:lnTo>
                    <a:pt x="513245" y="35306"/>
                  </a:lnTo>
                  <a:lnTo>
                    <a:pt x="508863" y="29845"/>
                  </a:lnTo>
                  <a:lnTo>
                    <a:pt x="508508" y="29400"/>
                  </a:lnTo>
                  <a:lnTo>
                    <a:pt x="508508" y="49403"/>
                  </a:lnTo>
                  <a:lnTo>
                    <a:pt x="508508" y="67437"/>
                  </a:lnTo>
                  <a:lnTo>
                    <a:pt x="507238" y="73152"/>
                  </a:lnTo>
                  <a:lnTo>
                    <a:pt x="504698" y="76454"/>
                  </a:lnTo>
                  <a:lnTo>
                    <a:pt x="502031" y="79756"/>
                  </a:lnTo>
                  <a:lnTo>
                    <a:pt x="498729" y="81407"/>
                  </a:lnTo>
                  <a:lnTo>
                    <a:pt x="489458" y="81407"/>
                  </a:lnTo>
                  <a:lnTo>
                    <a:pt x="485140" y="78359"/>
                  </a:lnTo>
                  <a:lnTo>
                    <a:pt x="478536" y="66421"/>
                  </a:lnTo>
                  <a:lnTo>
                    <a:pt x="476961" y="59690"/>
                  </a:lnTo>
                  <a:lnTo>
                    <a:pt x="476885" y="45974"/>
                  </a:lnTo>
                  <a:lnTo>
                    <a:pt x="477647" y="41783"/>
                  </a:lnTo>
                  <a:lnTo>
                    <a:pt x="478917" y="38608"/>
                  </a:lnTo>
                  <a:lnTo>
                    <a:pt x="480314" y="35306"/>
                  </a:lnTo>
                  <a:lnTo>
                    <a:pt x="482092" y="33020"/>
                  </a:lnTo>
                  <a:lnTo>
                    <a:pt x="484149" y="31877"/>
                  </a:lnTo>
                  <a:lnTo>
                    <a:pt x="486537" y="30480"/>
                  </a:lnTo>
                  <a:lnTo>
                    <a:pt x="488696" y="29845"/>
                  </a:lnTo>
                  <a:lnTo>
                    <a:pt x="495427" y="29845"/>
                  </a:lnTo>
                  <a:lnTo>
                    <a:pt x="499351" y="31877"/>
                  </a:lnTo>
                  <a:lnTo>
                    <a:pt x="499198" y="31877"/>
                  </a:lnTo>
                  <a:lnTo>
                    <a:pt x="506349" y="41529"/>
                  </a:lnTo>
                  <a:lnTo>
                    <a:pt x="508508" y="49403"/>
                  </a:lnTo>
                  <a:lnTo>
                    <a:pt x="508508" y="29400"/>
                  </a:lnTo>
                  <a:lnTo>
                    <a:pt x="508254" y="29083"/>
                  </a:lnTo>
                  <a:lnTo>
                    <a:pt x="501396" y="25781"/>
                  </a:lnTo>
                  <a:lnTo>
                    <a:pt x="488061" y="25781"/>
                  </a:lnTo>
                  <a:lnTo>
                    <a:pt x="465455" y="51054"/>
                  </a:lnTo>
                  <a:lnTo>
                    <a:pt x="465455" y="63373"/>
                  </a:lnTo>
                  <a:lnTo>
                    <a:pt x="467614" y="69850"/>
                  </a:lnTo>
                  <a:lnTo>
                    <a:pt x="471805" y="75565"/>
                  </a:lnTo>
                  <a:lnTo>
                    <a:pt x="476885" y="82296"/>
                  </a:lnTo>
                  <a:lnTo>
                    <a:pt x="483616" y="85725"/>
                  </a:lnTo>
                  <a:lnTo>
                    <a:pt x="497332" y="85725"/>
                  </a:lnTo>
                  <a:lnTo>
                    <a:pt x="502158" y="84455"/>
                  </a:lnTo>
                  <a:lnTo>
                    <a:pt x="506958" y="81407"/>
                  </a:lnTo>
                  <a:lnTo>
                    <a:pt x="510667" y="79121"/>
                  </a:lnTo>
                  <a:lnTo>
                    <a:pt x="513969" y="75311"/>
                  </a:lnTo>
                  <a:lnTo>
                    <a:pt x="518795" y="64897"/>
                  </a:lnTo>
                  <a:lnTo>
                    <a:pt x="520065" y="59690"/>
                  </a:lnTo>
                  <a:lnTo>
                    <a:pt x="520065" y="47498"/>
                  </a:lnTo>
                  <a:close/>
                </a:path>
                <a:path w="2420620" h="111760">
                  <a:moveTo>
                    <a:pt x="590042" y="27432"/>
                  </a:moveTo>
                  <a:lnTo>
                    <a:pt x="562737" y="27432"/>
                  </a:lnTo>
                  <a:lnTo>
                    <a:pt x="562737" y="29845"/>
                  </a:lnTo>
                  <a:lnTo>
                    <a:pt x="565531" y="29845"/>
                  </a:lnTo>
                  <a:lnTo>
                    <a:pt x="567563" y="30226"/>
                  </a:lnTo>
                  <a:lnTo>
                    <a:pt x="569849" y="31750"/>
                  </a:lnTo>
                  <a:lnTo>
                    <a:pt x="570611" y="32639"/>
                  </a:lnTo>
                  <a:lnTo>
                    <a:pt x="570865" y="33782"/>
                  </a:lnTo>
                  <a:lnTo>
                    <a:pt x="570992" y="34290"/>
                  </a:lnTo>
                  <a:lnTo>
                    <a:pt x="571119" y="34798"/>
                  </a:lnTo>
                  <a:lnTo>
                    <a:pt x="571246" y="52705"/>
                  </a:lnTo>
                  <a:lnTo>
                    <a:pt x="546862" y="52705"/>
                  </a:lnTo>
                  <a:lnTo>
                    <a:pt x="546989" y="34290"/>
                  </a:lnTo>
                  <a:lnTo>
                    <a:pt x="547497" y="33147"/>
                  </a:lnTo>
                  <a:lnTo>
                    <a:pt x="547878" y="32131"/>
                  </a:lnTo>
                  <a:lnTo>
                    <a:pt x="548640" y="31242"/>
                  </a:lnTo>
                  <a:lnTo>
                    <a:pt x="549783" y="30607"/>
                  </a:lnTo>
                  <a:lnTo>
                    <a:pt x="550633" y="30226"/>
                  </a:lnTo>
                  <a:lnTo>
                    <a:pt x="549973" y="30226"/>
                  </a:lnTo>
                  <a:lnTo>
                    <a:pt x="552831" y="29845"/>
                  </a:lnTo>
                  <a:lnTo>
                    <a:pt x="555371" y="29845"/>
                  </a:lnTo>
                  <a:lnTo>
                    <a:pt x="555371" y="27432"/>
                  </a:lnTo>
                  <a:lnTo>
                    <a:pt x="528066" y="27432"/>
                  </a:lnTo>
                  <a:lnTo>
                    <a:pt x="528066" y="29845"/>
                  </a:lnTo>
                  <a:lnTo>
                    <a:pt x="530733" y="29845"/>
                  </a:lnTo>
                  <a:lnTo>
                    <a:pt x="533768" y="30226"/>
                  </a:lnTo>
                  <a:lnTo>
                    <a:pt x="532955" y="30226"/>
                  </a:lnTo>
                  <a:lnTo>
                    <a:pt x="533908" y="30861"/>
                  </a:lnTo>
                  <a:lnTo>
                    <a:pt x="535051" y="31496"/>
                  </a:lnTo>
                  <a:lnTo>
                    <a:pt x="535520" y="32131"/>
                  </a:lnTo>
                  <a:lnTo>
                    <a:pt x="535851" y="32639"/>
                  </a:lnTo>
                  <a:lnTo>
                    <a:pt x="536219" y="33782"/>
                  </a:lnTo>
                  <a:lnTo>
                    <a:pt x="536333" y="34290"/>
                  </a:lnTo>
                  <a:lnTo>
                    <a:pt x="536448" y="34798"/>
                  </a:lnTo>
                  <a:lnTo>
                    <a:pt x="536549" y="75565"/>
                  </a:lnTo>
                  <a:lnTo>
                    <a:pt x="536143" y="77851"/>
                  </a:lnTo>
                  <a:lnTo>
                    <a:pt x="536067" y="78359"/>
                  </a:lnTo>
                  <a:lnTo>
                    <a:pt x="534949" y="79883"/>
                  </a:lnTo>
                  <a:lnTo>
                    <a:pt x="533933" y="81153"/>
                  </a:lnTo>
                  <a:lnTo>
                    <a:pt x="533654" y="81153"/>
                  </a:lnTo>
                  <a:lnTo>
                    <a:pt x="531749" y="81788"/>
                  </a:lnTo>
                  <a:lnTo>
                    <a:pt x="528066" y="81788"/>
                  </a:lnTo>
                  <a:lnTo>
                    <a:pt x="528066" y="84074"/>
                  </a:lnTo>
                  <a:lnTo>
                    <a:pt x="555371" y="84074"/>
                  </a:lnTo>
                  <a:lnTo>
                    <a:pt x="555371" y="81788"/>
                  </a:lnTo>
                  <a:lnTo>
                    <a:pt x="552704" y="81788"/>
                  </a:lnTo>
                  <a:lnTo>
                    <a:pt x="550672" y="81407"/>
                  </a:lnTo>
                  <a:lnTo>
                    <a:pt x="546862" y="56769"/>
                  </a:lnTo>
                  <a:lnTo>
                    <a:pt x="571246" y="56769"/>
                  </a:lnTo>
                  <a:lnTo>
                    <a:pt x="571246" y="75565"/>
                  </a:lnTo>
                  <a:lnTo>
                    <a:pt x="570865" y="77851"/>
                  </a:lnTo>
                  <a:lnTo>
                    <a:pt x="570738" y="78613"/>
                  </a:lnTo>
                  <a:lnTo>
                    <a:pt x="568452" y="81153"/>
                  </a:lnTo>
                  <a:lnTo>
                    <a:pt x="566166" y="81788"/>
                  </a:lnTo>
                  <a:lnTo>
                    <a:pt x="562737" y="81788"/>
                  </a:lnTo>
                  <a:lnTo>
                    <a:pt x="562737" y="84074"/>
                  </a:lnTo>
                  <a:lnTo>
                    <a:pt x="590042" y="84074"/>
                  </a:lnTo>
                  <a:lnTo>
                    <a:pt x="590042" y="81788"/>
                  </a:lnTo>
                  <a:lnTo>
                    <a:pt x="587375" y="81788"/>
                  </a:lnTo>
                  <a:lnTo>
                    <a:pt x="585343" y="81407"/>
                  </a:lnTo>
                  <a:lnTo>
                    <a:pt x="584200" y="80645"/>
                  </a:lnTo>
                  <a:lnTo>
                    <a:pt x="582930" y="79883"/>
                  </a:lnTo>
                  <a:lnTo>
                    <a:pt x="582295" y="78994"/>
                  </a:lnTo>
                  <a:lnTo>
                    <a:pt x="581914" y="77851"/>
                  </a:lnTo>
                  <a:lnTo>
                    <a:pt x="581660" y="76708"/>
                  </a:lnTo>
                  <a:lnTo>
                    <a:pt x="581406" y="74295"/>
                  </a:lnTo>
                  <a:lnTo>
                    <a:pt x="581406" y="56769"/>
                  </a:lnTo>
                  <a:lnTo>
                    <a:pt x="581406" y="52705"/>
                  </a:lnTo>
                  <a:lnTo>
                    <a:pt x="581406" y="36830"/>
                  </a:lnTo>
                  <a:lnTo>
                    <a:pt x="581609" y="34798"/>
                  </a:lnTo>
                  <a:lnTo>
                    <a:pt x="581660" y="34290"/>
                  </a:lnTo>
                  <a:lnTo>
                    <a:pt x="585304" y="30226"/>
                  </a:lnTo>
                  <a:lnTo>
                    <a:pt x="584644" y="30226"/>
                  </a:lnTo>
                  <a:lnTo>
                    <a:pt x="587502" y="29845"/>
                  </a:lnTo>
                  <a:lnTo>
                    <a:pt x="590042" y="29845"/>
                  </a:lnTo>
                  <a:lnTo>
                    <a:pt x="590042" y="27432"/>
                  </a:lnTo>
                  <a:close/>
                </a:path>
                <a:path w="2420620" h="111760">
                  <a:moveTo>
                    <a:pt x="657098" y="27432"/>
                  </a:moveTo>
                  <a:lnTo>
                    <a:pt x="630809" y="27432"/>
                  </a:lnTo>
                  <a:lnTo>
                    <a:pt x="630809" y="29845"/>
                  </a:lnTo>
                  <a:lnTo>
                    <a:pt x="633476" y="29845"/>
                  </a:lnTo>
                  <a:lnTo>
                    <a:pt x="636130" y="30734"/>
                  </a:lnTo>
                  <a:lnTo>
                    <a:pt x="635596" y="30734"/>
                  </a:lnTo>
                  <a:lnTo>
                    <a:pt x="636651" y="31877"/>
                  </a:lnTo>
                  <a:lnTo>
                    <a:pt x="637667" y="32893"/>
                  </a:lnTo>
                  <a:lnTo>
                    <a:pt x="638302" y="35179"/>
                  </a:lnTo>
                  <a:lnTo>
                    <a:pt x="638302" y="38354"/>
                  </a:lnTo>
                  <a:lnTo>
                    <a:pt x="613918" y="66548"/>
                  </a:lnTo>
                  <a:lnTo>
                    <a:pt x="614006" y="35179"/>
                  </a:lnTo>
                  <a:lnTo>
                    <a:pt x="614146" y="33782"/>
                  </a:lnTo>
                  <a:lnTo>
                    <a:pt x="614172" y="33528"/>
                  </a:lnTo>
                  <a:lnTo>
                    <a:pt x="619760" y="29845"/>
                  </a:lnTo>
                  <a:lnTo>
                    <a:pt x="622427" y="29845"/>
                  </a:lnTo>
                  <a:lnTo>
                    <a:pt x="622427" y="27432"/>
                  </a:lnTo>
                  <a:lnTo>
                    <a:pt x="595122" y="27432"/>
                  </a:lnTo>
                  <a:lnTo>
                    <a:pt x="595122" y="29845"/>
                  </a:lnTo>
                  <a:lnTo>
                    <a:pt x="598043" y="29845"/>
                  </a:lnTo>
                  <a:lnTo>
                    <a:pt x="599948" y="30099"/>
                  </a:lnTo>
                  <a:lnTo>
                    <a:pt x="603542" y="75946"/>
                  </a:lnTo>
                  <a:lnTo>
                    <a:pt x="603224" y="77724"/>
                  </a:lnTo>
                  <a:lnTo>
                    <a:pt x="603123" y="78359"/>
                  </a:lnTo>
                  <a:lnTo>
                    <a:pt x="602107" y="79756"/>
                  </a:lnTo>
                  <a:lnTo>
                    <a:pt x="600989" y="81153"/>
                  </a:lnTo>
                  <a:lnTo>
                    <a:pt x="600710" y="81153"/>
                  </a:lnTo>
                  <a:lnTo>
                    <a:pt x="598805" y="81788"/>
                  </a:lnTo>
                  <a:lnTo>
                    <a:pt x="595122" y="81788"/>
                  </a:lnTo>
                  <a:lnTo>
                    <a:pt x="595122" y="84074"/>
                  </a:lnTo>
                  <a:lnTo>
                    <a:pt x="621284" y="84074"/>
                  </a:lnTo>
                  <a:lnTo>
                    <a:pt x="621284" y="81788"/>
                  </a:lnTo>
                  <a:lnTo>
                    <a:pt x="618642" y="81788"/>
                  </a:lnTo>
                  <a:lnTo>
                    <a:pt x="616610" y="81153"/>
                  </a:lnTo>
                  <a:lnTo>
                    <a:pt x="616292" y="81153"/>
                  </a:lnTo>
                  <a:lnTo>
                    <a:pt x="615315" y="79756"/>
                  </a:lnTo>
                  <a:lnTo>
                    <a:pt x="614426" y="78359"/>
                  </a:lnTo>
                  <a:lnTo>
                    <a:pt x="613918" y="75946"/>
                  </a:lnTo>
                  <a:lnTo>
                    <a:pt x="613918" y="72517"/>
                  </a:lnTo>
                  <a:lnTo>
                    <a:pt x="619023" y="66548"/>
                  </a:lnTo>
                  <a:lnTo>
                    <a:pt x="638302" y="44069"/>
                  </a:lnTo>
                  <a:lnTo>
                    <a:pt x="638238" y="75946"/>
                  </a:lnTo>
                  <a:lnTo>
                    <a:pt x="637933" y="77724"/>
                  </a:lnTo>
                  <a:lnTo>
                    <a:pt x="637832" y="78359"/>
                  </a:lnTo>
                  <a:lnTo>
                    <a:pt x="637794" y="78613"/>
                  </a:lnTo>
                  <a:lnTo>
                    <a:pt x="635508" y="81153"/>
                  </a:lnTo>
                  <a:lnTo>
                    <a:pt x="633222" y="81788"/>
                  </a:lnTo>
                  <a:lnTo>
                    <a:pt x="629793" y="81788"/>
                  </a:lnTo>
                  <a:lnTo>
                    <a:pt x="629793" y="84074"/>
                  </a:lnTo>
                  <a:lnTo>
                    <a:pt x="657098" y="84074"/>
                  </a:lnTo>
                  <a:lnTo>
                    <a:pt x="657098" y="81788"/>
                  </a:lnTo>
                  <a:lnTo>
                    <a:pt x="654177" y="81788"/>
                  </a:lnTo>
                  <a:lnTo>
                    <a:pt x="652272" y="81407"/>
                  </a:lnTo>
                  <a:lnTo>
                    <a:pt x="651383" y="80772"/>
                  </a:lnTo>
                  <a:lnTo>
                    <a:pt x="650367" y="80137"/>
                  </a:lnTo>
                  <a:lnTo>
                    <a:pt x="649605" y="79375"/>
                  </a:lnTo>
                  <a:lnTo>
                    <a:pt x="649224" y="78613"/>
                  </a:lnTo>
                  <a:lnTo>
                    <a:pt x="648716" y="77724"/>
                  </a:lnTo>
                  <a:lnTo>
                    <a:pt x="648538" y="75946"/>
                  </a:lnTo>
                  <a:lnTo>
                    <a:pt x="648462" y="44069"/>
                  </a:lnTo>
                  <a:lnTo>
                    <a:pt x="648462" y="36195"/>
                  </a:lnTo>
                  <a:lnTo>
                    <a:pt x="654304" y="29845"/>
                  </a:lnTo>
                  <a:lnTo>
                    <a:pt x="657098" y="29845"/>
                  </a:lnTo>
                  <a:lnTo>
                    <a:pt x="657098" y="27432"/>
                  </a:lnTo>
                  <a:close/>
                </a:path>
                <a:path w="2420620" h="111760">
                  <a:moveTo>
                    <a:pt x="724154" y="27432"/>
                  </a:moveTo>
                  <a:lnTo>
                    <a:pt x="697865" y="27432"/>
                  </a:lnTo>
                  <a:lnTo>
                    <a:pt x="697865" y="29845"/>
                  </a:lnTo>
                  <a:lnTo>
                    <a:pt x="700532" y="29845"/>
                  </a:lnTo>
                  <a:lnTo>
                    <a:pt x="703186" y="30734"/>
                  </a:lnTo>
                  <a:lnTo>
                    <a:pt x="702665" y="30734"/>
                  </a:lnTo>
                  <a:lnTo>
                    <a:pt x="703707" y="31877"/>
                  </a:lnTo>
                  <a:lnTo>
                    <a:pt x="704723" y="32893"/>
                  </a:lnTo>
                  <a:lnTo>
                    <a:pt x="705358" y="35179"/>
                  </a:lnTo>
                  <a:lnTo>
                    <a:pt x="705358" y="38354"/>
                  </a:lnTo>
                  <a:lnTo>
                    <a:pt x="680974" y="66548"/>
                  </a:lnTo>
                  <a:lnTo>
                    <a:pt x="681062" y="35179"/>
                  </a:lnTo>
                  <a:lnTo>
                    <a:pt x="681202" y="33782"/>
                  </a:lnTo>
                  <a:lnTo>
                    <a:pt x="681228" y="33528"/>
                  </a:lnTo>
                  <a:lnTo>
                    <a:pt x="686816" y="29845"/>
                  </a:lnTo>
                  <a:lnTo>
                    <a:pt x="689483" y="29845"/>
                  </a:lnTo>
                  <a:lnTo>
                    <a:pt x="689483" y="27432"/>
                  </a:lnTo>
                  <a:lnTo>
                    <a:pt x="662178" y="27432"/>
                  </a:lnTo>
                  <a:lnTo>
                    <a:pt x="662178" y="29845"/>
                  </a:lnTo>
                  <a:lnTo>
                    <a:pt x="665099" y="29845"/>
                  </a:lnTo>
                  <a:lnTo>
                    <a:pt x="667004" y="30099"/>
                  </a:lnTo>
                  <a:lnTo>
                    <a:pt x="670598" y="75946"/>
                  </a:lnTo>
                  <a:lnTo>
                    <a:pt x="670280" y="77724"/>
                  </a:lnTo>
                  <a:lnTo>
                    <a:pt x="670179" y="78359"/>
                  </a:lnTo>
                  <a:lnTo>
                    <a:pt x="669163" y="79756"/>
                  </a:lnTo>
                  <a:lnTo>
                    <a:pt x="668045" y="81153"/>
                  </a:lnTo>
                  <a:lnTo>
                    <a:pt x="667766" y="81153"/>
                  </a:lnTo>
                  <a:lnTo>
                    <a:pt x="665861" y="81788"/>
                  </a:lnTo>
                  <a:lnTo>
                    <a:pt x="662178" y="81788"/>
                  </a:lnTo>
                  <a:lnTo>
                    <a:pt x="662178" y="84074"/>
                  </a:lnTo>
                  <a:lnTo>
                    <a:pt x="688340" y="84074"/>
                  </a:lnTo>
                  <a:lnTo>
                    <a:pt x="688340" y="81788"/>
                  </a:lnTo>
                  <a:lnTo>
                    <a:pt x="685698" y="81788"/>
                  </a:lnTo>
                  <a:lnTo>
                    <a:pt x="683666" y="81153"/>
                  </a:lnTo>
                  <a:lnTo>
                    <a:pt x="683348" y="81153"/>
                  </a:lnTo>
                  <a:lnTo>
                    <a:pt x="682371" y="79756"/>
                  </a:lnTo>
                  <a:lnTo>
                    <a:pt x="681482" y="78359"/>
                  </a:lnTo>
                  <a:lnTo>
                    <a:pt x="680974" y="75946"/>
                  </a:lnTo>
                  <a:lnTo>
                    <a:pt x="680974" y="72517"/>
                  </a:lnTo>
                  <a:lnTo>
                    <a:pt x="686079" y="66548"/>
                  </a:lnTo>
                  <a:lnTo>
                    <a:pt x="705358" y="44069"/>
                  </a:lnTo>
                  <a:lnTo>
                    <a:pt x="705294" y="75946"/>
                  </a:lnTo>
                  <a:lnTo>
                    <a:pt x="704989" y="77724"/>
                  </a:lnTo>
                  <a:lnTo>
                    <a:pt x="704888" y="78359"/>
                  </a:lnTo>
                  <a:lnTo>
                    <a:pt x="704850" y="78613"/>
                  </a:lnTo>
                  <a:lnTo>
                    <a:pt x="702564" y="81153"/>
                  </a:lnTo>
                  <a:lnTo>
                    <a:pt x="700278" y="81788"/>
                  </a:lnTo>
                  <a:lnTo>
                    <a:pt x="696849" y="81788"/>
                  </a:lnTo>
                  <a:lnTo>
                    <a:pt x="696849" y="84074"/>
                  </a:lnTo>
                  <a:lnTo>
                    <a:pt x="724154" y="84074"/>
                  </a:lnTo>
                  <a:lnTo>
                    <a:pt x="724154" y="81788"/>
                  </a:lnTo>
                  <a:lnTo>
                    <a:pt x="721233" y="81788"/>
                  </a:lnTo>
                  <a:lnTo>
                    <a:pt x="719328" y="81407"/>
                  </a:lnTo>
                  <a:lnTo>
                    <a:pt x="718439" y="80772"/>
                  </a:lnTo>
                  <a:lnTo>
                    <a:pt x="717423" y="80137"/>
                  </a:lnTo>
                  <a:lnTo>
                    <a:pt x="716661" y="79375"/>
                  </a:lnTo>
                  <a:lnTo>
                    <a:pt x="716280" y="78613"/>
                  </a:lnTo>
                  <a:lnTo>
                    <a:pt x="715772" y="77724"/>
                  </a:lnTo>
                  <a:lnTo>
                    <a:pt x="715594" y="75946"/>
                  </a:lnTo>
                  <a:lnTo>
                    <a:pt x="715518" y="44069"/>
                  </a:lnTo>
                  <a:lnTo>
                    <a:pt x="715518" y="36195"/>
                  </a:lnTo>
                  <a:lnTo>
                    <a:pt x="721360" y="29845"/>
                  </a:lnTo>
                  <a:lnTo>
                    <a:pt x="724154" y="29845"/>
                  </a:lnTo>
                  <a:lnTo>
                    <a:pt x="724154" y="27432"/>
                  </a:lnTo>
                  <a:close/>
                </a:path>
                <a:path w="2420620" h="111760">
                  <a:moveTo>
                    <a:pt x="818261" y="61087"/>
                  </a:moveTo>
                  <a:lnTo>
                    <a:pt x="813727" y="56896"/>
                  </a:lnTo>
                  <a:lnTo>
                    <a:pt x="813054" y="56261"/>
                  </a:lnTo>
                  <a:lnTo>
                    <a:pt x="806450" y="54876"/>
                  </a:lnTo>
                  <a:lnTo>
                    <a:pt x="806450" y="64770"/>
                  </a:lnTo>
                  <a:lnTo>
                    <a:pt x="806450" y="71882"/>
                  </a:lnTo>
                  <a:lnTo>
                    <a:pt x="805180" y="74676"/>
                  </a:lnTo>
                  <a:lnTo>
                    <a:pt x="802894" y="76835"/>
                  </a:lnTo>
                  <a:lnTo>
                    <a:pt x="800481" y="78994"/>
                  </a:lnTo>
                  <a:lnTo>
                    <a:pt x="796328" y="80137"/>
                  </a:lnTo>
                  <a:lnTo>
                    <a:pt x="789851" y="80137"/>
                  </a:lnTo>
                  <a:lnTo>
                    <a:pt x="786638" y="79629"/>
                  </a:lnTo>
                  <a:lnTo>
                    <a:pt x="784606" y="78994"/>
                  </a:lnTo>
                  <a:lnTo>
                    <a:pt x="784606" y="56896"/>
                  </a:lnTo>
                  <a:lnTo>
                    <a:pt x="794918" y="56896"/>
                  </a:lnTo>
                  <a:lnTo>
                    <a:pt x="798703" y="57785"/>
                  </a:lnTo>
                  <a:lnTo>
                    <a:pt x="801751" y="59817"/>
                  </a:lnTo>
                  <a:lnTo>
                    <a:pt x="804926" y="61849"/>
                  </a:lnTo>
                  <a:lnTo>
                    <a:pt x="806450" y="64770"/>
                  </a:lnTo>
                  <a:lnTo>
                    <a:pt x="806450" y="54876"/>
                  </a:lnTo>
                  <a:lnTo>
                    <a:pt x="802767" y="54102"/>
                  </a:lnTo>
                  <a:lnTo>
                    <a:pt x="808088" y="52832"/>
                  </a:lnTo>
                  <a:lnTo>
                    <a:pt x="810768" y="52197"/>
                  </a:lnTo>
                  <a:lnTo>
                    <a:pt x="814832" y="48133"/>
                  </a:lnTo>
                  <a:lnTo>
                    <a:pt x="814730" y="38100"/>
                  </a:lnTo>
                  <a:lnTo>
                    <a:pt x="813816" y="35560"/>
                  </a:lnTo>
                  <a:lnTo>
                    <a:pt x="811784" y="33274"/>
                  </a:lnTo>
                  <a:lnTo>
                    <a:pt x="810298" y="31496"/>
                  </a:lnTo>
                  <a:lnTo>
                    <a:pt x="809879" y="30988"/>
                  </a:lnTo>
                  <a:lnTo>
                    <a:pt x="807339" y="29464"/>
                  </a:lnTo>
                  <a:lnTo>
                    <a:pt x="804164" y="28575"/>
                  </a:lnTo>
                  <a:lnTo>
                    <a:pt x="803783" y="28486"/>
                  </a:lnTo>
                  <a:lnTo>
                    <a:pt x="803783" y="38100"/>
                  </a:lnTo>
                  <a:lnTo>
                    <a:pt x="803783" y="44704"/>
                  </a:lnTo>
                  <a:lnTo>
                    <a:pt x="802513" y="47371"/>
                  </a:lnTo>
                  <a:lnTo>
                    <a:pt x="800100" y="49530"/>
                  </a:lnTo>
                  <a:lnTo>
                    <a:pt x="797560" y="51689"/>
                  </a:lnTo>
                  <a:lnTo>
                    <a:pt x="793496" y="52832"/>
                  </a:lnTo>
                  <a:lnTo>
                    <a:pt x="784606" y="52832"/>
                  </a:lnTo>
                  <a:lnTo>
                    <a:pt x="784606" y="31496"/>
                  </a:lnTo>
                  <a:lnTo>
                    <a:pt x="793369" y="31496"/>
                  </a:lnTo>
                  <a:lnTo>
                    <a:pt x="797433" y="32258"/>
                  </a:lnTo>
                  <a:lnTo>
                    <a:pt x="799973" y="33909"/>
                  </a:lnTo>
                  <a:lnTo>
                    <a:pt x="802513" y="35433"/>
                  </a:lnTo>
                  <a:lnTo>
                    <a:pt x="803783" y="38100"/>
                  </a:lnTo>
                  <a:lnTo>
                    <a:pt x="803783" y="28486"/>
                  </a:lnTo>
                  <a:lnTo>
                    <a:pt x="801116" y="27813"/>
                  </a:lnTo>
                  <a:lnTo>
                    <a:pt x="797052" y="27432"/>
                  </a:lnTo>
                  <a:lnTo>
                    <a:pt x="765937" y="27432"/>
                  </a:lnTo>
                  <a:lnTo>
                    <a:pt x="765937" y="29845"/>
                  </a:lnTo>
                  <a:lnTo>
                    <a:pt x="768731" y="29845"/>
                  </a:lnTo>
                  <a:lnTo>
                    <a:pt x="770636" y="30099"/>
                  </a:lnTo>
                  <a:lnTo>
                    <a:pt x="774319" y="75311"/>
                  </a:lnTo>
                  <a:lnTo>
                    <a:pt x="773912" y="77597"/>
                  </a:lnTo>
                  <a:lnTo>
                    <a:pt x="773811" y="78232"/>
                  </a:lnTo>
                  <a:lnTo>
                    <a:pt x="772795" y="79629"/>
                  </a:lnTo>
                  <a:lnTo>
                    <a:pt x="771906" y="81026"/>
                  </a:lnTo>
                  <a:lnTo>
                    <a:pt x="769620" y="81788"/>
                  </a:lnTo>
                  <a:lnTo>
                    <a:pt x="765937" y="81788"/>
                  </a:lnTo>
                  <a:lnTo>
                    <a:pt x="765937" y="84074"/>
                  </a:lnTo>
                  <a:lnTo>
                    <a:pt x="801497" y="84074"/>
                  </a:lnTo>
                  <a:lnTo>
                    <a:pt x="807466" y="82804"/>
                  </a:lnTo>
                  <a:lnTo>
                    <a:pt x="811784" y="80137"/>
                  </a:lnTo>
                  <a:lnTo>
                    <a:pt x="816102" y="77597"/>
                  </a:lnTo>
                  <a:lnTo>
                    <a:pt x="818261" y="73787"/>
                  </a:lnTo>
                  <a:lnTo>
                    <a:pt x="818261" y="61087"/>
                  </a:lnTo>
                  <a:close/>
                </a:path>
                <a:path w="2420620" h="111760">
                  <a:moveTo>
                    <a:pt x="881253" y="44958"/>
                  </a:moveTo>
                  <a:lnTo>
                    <a:pt x="879043" y="38100"/>
                  </a:lnTo>
                  <a:lnTo>
                    <a:pt x="878967" y="37846"/>
                  </a:lnTo>
                  <a:lnTo>
                    <a:pt x="876274" y="34798"/>
                  </a:lnTo>
                  <a:lnTo>
                    <a:pt x="874268" y="32512"/>
                  </a:lnTo>
                  <a:lnTo>
                    <a:pt x="870585" y="28067"/>
                  </a:lnTo>
                  <a:lnTo>
                    <a:pt x="870331" y="27952"/>
                  </a:lnTo>
                  <a:lnTo>
                    <a:pt x="870331" y="50800"/>
                  </a:lnTo>
                  <a:lnTo>
                    <a:pt x="870331" y="67183"/>
                  </a:lnTo>
                  <a:lnTo>
                    <a:pt x="868743" y="72783"/>
                  </a:lnTo>
                  <a:lnTo>
                    <a:pt x="868680" y="73025"/>
                  </a:lnTo>
                  <a:lnTo>
                    <a:pt x="865251" y="77216"/>
                  </a:lnTo>
                  <a:lnTo>
                    <a:pt x="862711" y="80391"/>
                  </a:lnTo>
                  <a:lnTo>
                    <a:pt x="859409" y="82042"/>
                  </a:lnTo>
                  <a:lnTo>
                    <a:pt x="851916" y="82042"/>
                  </a:lnTo>
                  <a:lnTo>
                    <a:pt x="842010" y="68580"/>
                  </a:lnTo>
                  <a:lnTo>
                    <a:pt x="842010" y="42926"/>
                  </a:lnTo>
                  <a:lnTo>
                    <a:pt x="845439" y="39243"/>
                  </a:lnTo>
                  <a:lnTo>
                    <a:pt x="847712" y="37084"/>
                  </a:lnTo>
                  <a:lnTo>
                    <a:pt x="851281" y="35179"/>
                  </a:lnTo>
                  <a:lnTo>
                    <a:pt x="853313" y="34798"/>
                  </a:lnTo>
                  <a:lnTo>
                    <a:pt x="858901" y="34798"/>
                  </a:lnTo>
                  <a:lnTo>
                    <a:pt x="861949" y="36322"/>
                  </a:lnTo>
                  <a:lnTo>
                    <a:pt x="864616" y="39497"/>
                  </a:lnTo>
                  <a:lnTo>
                    <a:pt x="868426" y="44196"/>
                  </a:lnTo>
                  <a:lnTo>
                    <a:pt x="870331" y="50800"/>
                  </a:lnTo>
                  <a:lnTo>
                    <a:pt x="870331" y="27952"/>
                  </a:lnTo>
                  <a:lnTo>
                    <a:pt x="865759" y="25781"/>
                  </a:lnTo>
                  <a:lnTo>
                    <a:pt x="856869" y="25781"/>
                  </a:lnTo>
                  <a:lnTo>
                    <a:pt x="853821" y="26797"/>
                  </a:lnTo>
                  <a:lnTo>
                    <a:pt x="850773" y="28829"/>
                  </a:lnTo>
                  <a:lnTo>
                    <a:pt x="847852" y="30734"/>
                  </a:lnTo>
                  <a:lnTo>
                    <a:pt x="844931" y="34290"/>
                  </a:lnTo>
                  <a:lnTo>
                    <a:pt x="842010" y="39243"/>
                  </a:lnTo>
                  <a:lnTo>
                    <a:pt x="842010" y="34290"/>
                  </a:lnTo>
                  <a:lnTo>
                    <a:pt x="842010" y="26035"/>
                  </a:lnTo>
                  <a:lnTo>
                    <a:pt x="839724" y="26035"/>
                  </a:lnTo>
                  <a:lnTo>
                    <a:pt x="822198" y="33020"/>
                  </a:lnTo>
                  <a:lnTo>
                    <a:pt x="822858" y="34798"/>
                  </a:lnTo>
                  <a:lnTo>
                    <a:pt x="822960" y="35052"/>
                  </a:lnTo>
                  <a:lnTo>
                    <a:pt x="824484" y="34417"/>
                  </a:lnTo>
                  <a:lnTo>
                    <a:pt x="825119" y="34290"/>
                  </a:lnTo>
                  <a:lnTo>
                    <a:pt x="828471" y="34290"/>
                  </a:lnTo>
                  <a:lnTo>
                    <a:pt x="828929" y="34417"/>
                  </a:lnTo>
                  <a:lnTo>
                    <a:pt x="830453" y="35433"/>
                  </a:lnTo>
                  <a:lnTo>
                    <a:pt x="830986" y="36322"/>
                  </a:lnTo>
                  <a:lnTo>
                    <a:pt x="831215" y="37084"/>
                  </a:lnTo>
                  <a:lnTo>
                    <a:pt x="831494" y="37846"/>
                  </a:lnTo>
                  <a:lnTo>
                    <a:pt x="831596" y="104267"/>
                  </a:lnTo>
                  <a:lnTo>
                    <a:pt x="831088" y="105283"/>
                  </a:lnTo>
                  <a:lnTo>
                    <a:pt x="830592" y="106426"/>
                  </a:lnTo>
                  <a:lnTo>
                    <a:pt x="829957" y="107188"/>
                  </a:lnTo>
                  <a:lnTo>
                    <a:pt x="829818" y="107188"/>
                  </a:lnTo>
                  <a:lnTo>
                    <a:pt x="829310" y="107442"/>
                  </a:lnTo>
                  <a:lnTo>
                    <a:pt x="827659" y="108458"/>
                  </a:lnTo>
                  <a:lnTo>
                    <a:pt x="825754" y="108839"/>
                  </a:lnTo>
                  <a:lnTo>
                    <a:pt x="821944" y="108839"/>
                  </a:lnTo>
                  <a:lnTo>
                    <a:pt x="821944" y="111125"/>
                  </a:lnTo>
                  <a:lnTo>
                    <a:pt x="851535" y="111125"/>
                  </a:lnTo>
                  <a:lnTo>
                    <a:pt x="851535" y="108839"/>
                  </a:lnTo>
                  <a:lnTo>
                    <a:pt x="848487" y="108839"/>
                  </a:lnTo>
                  <a:lnTo>
                    <a:pt x="846328" y="108458"/>
                  </a:lnTo>
                  <a:lnTo>
                    <a:pt x="844042" y="107188"/>
                  </a:lnTo>
                  <a:lnTo>
                    <a:pt x="843153" y="106426"/>
                  </a:lnTo>
                  <a:lnTo>
                    <a:pt x="842772" y="105410"/>
                  </a:lnTo>
                  <a:lnTo>
                    <a:pt x="842264" y="104267"/>
                  </a:lnTo>
                  <a:lnTo>
                    <a:pt x="842010" y="101854"/>
                  </a:lnTo>
                  <a:lnTo>
                    <a:pt x="842010" y="80772"/>
                  </a:lnTo>
                  <a:lnTo>
                    <a:pt x="844042" y="82550"/>
                  </a:lnTo>
                  <a:lnTo>
                    <a:pt x="845947" y="83820"/>
                  </a:lnTo>
                  <a:lnTo>
                    <a:pt x="847598" y="84455"/>
                  </a:lnTo>
                  <a:lnTo>
                    <a:pt x="849757" y="85344"/>
                  </a:lnTo>
                  <a:lnTo>
                    <a:pt x="852424" y="85725"/>
                  </a:lnTo>
                  <a:lnTo>
                    <a:pt x="862457" y="85725"/>
                  </a:lnTo>
                  <a:lnTo>
                    <a:pt x="868299" y="83185"/>
                  </a:lnTo>
                  <a:lnTo>
                    <a:pt x="869276" y="82042"/>
                  </a:lnTo>
                  <a:lnTo>
                    <a:pt x="872871" y="77851"/>
                  </a:lnTo>
                  <a:lnTo>
                    <a:pt x="876528" y="72783"/>
                  </a:lnTo>
                  <a:lnTo>
                    <a:pt x="879094" y="67183"/>
                  </a:lnTo>
                  <a:lnTo>
                    <a:pt x="880719" y="60731"/>
                  </a:lnTo>
                  <a:lnTo>
                    <a:pt x="881253" y="53721"/>
                  </a:lnTo>
                  <a:lnTo>
                    <a:pt x="881253" y="44958"/>
                  </a:lnTo>
                  <a:close/>
                </a:path>
                <a:path w="2420620" h="111760">
                  <a:moveTo>
                    <a:pt x="948944" y="27432"/>
                  </a:moveTo>
                  <a:lnTo>
                    <a:pt x="936117" y="27432"/>
                  </a:lnTo>
                  <a:lnTo>
                    <a:pt x="936117" y="34544"/>
                  </a:lnTo>
                  <a:lnTo>
                    <a:pt x="935939" y="35687"/>
                  </a:lnTo>
                  <a:lnTo>
                    <a:pt x="935799" y="36322"/>
                  </a:lnTo>
                  <a:lnTo>
                    <a:pt x="935101" y="37846"/>
                  </a:lnTo>
                  <a:lnTo>
                    <a:pt x="922401" y="69088"/>
                  </a:lnTo>
                  <a:lnTo>
                    <a:pt x="907338" y="37846"/>
                  </a:lnTo>
                  <a:lnTo>
                    <a:pt x="906678" y="35687"/>
                  </a:lnTo>
                  <a:lnTo>
                    <a:pt x="906653" y="32766"/>
                  </a:lnTo>
                  <a:lnTo>
                    <a:pt x="907161" y="31750"/>
                  </a:lnTo>
                  <a:lnTo>
                    <a:pt x="908050" y="30988"/>
                  </a:lnTo>
                  <a:lnTo>
                    <a:pt x="935532" y="30988"/>
                  </a:lnTo>
                  <a:lnTo>
                    <a:pt x="935901" y="31496"/>
                  </a:lnTo>
                  <a:lnTo>
                    <a:pt x="936015" y="31750"/>
                  </a:lnTo>
                  <a:lnTo>
                    <a:pt x="936117" y="34544"/>
                  </a:lnTo>
                  <a:lnTo>
                    <a:pt x="936117" y="27432"/>
                  </a:lnTo>
                  <a:lnTo>
                    <a:pt x="935355" y="27432"/>
                  </a:lnTo>
                  <a:lnTo>
                    <a:pt x="935355" y="30734"/>
                  </a:lnTo>
                  <a:lnTo>
                    <a:pt x="908304" y="30734"/>
                  </a:lnTo>
                  <a:lnTo>
                    <a:pt x="908685" y="30353"/>
                  </a:lnTo>
                  <a:lnTo>
                    <a:pt x="934847" y="30353"/>
                  </a:lnTo>
                  <a:lnTo>
                    <a:pt x="935355" y="30734"/>
                  </a:lnTo>
                  <a:lnTo>
                    <a:pt x="935355" y="27432"/>
                  </a:lnTo>
                  <a:lnTo>
                    <a:pt x="930529" y="27432"/>
                  </a:lnTo>
                  <a:lnTo>
                    <a:pt x="930529" y="29845"/>
                  </a:lnTo>
                  <a:lnTo>
                    <a:pt x="913511" y="29845"/>
                  </a:lnTo>
                  <a:lnTo>
                    <a:pt x="913511" y="27432"/>
                  </a:lnTo>
                  <a:lnTo>
                    <a:pt x="909866" y="27432"/>
                  </a:lnTo>
                  <a:lnTo>
                    <a:pt x="909866" y="29845"/>
                  </a:lnTo>
                  <a:lnTo>
                    <a:pt x="908939" y="30099"/>
                  </a:lnTo>
                  <a:lnTo>
                    <a:pt x="909193" y="29845"/>
                  </a:lnTo>
                  <a:lnTo>
                    <a:pt x="909866" y="29845"/>
                  </a:lnTo>
                  <a:lnTo>
                    <a:pt x="909866" y="27432"/>
                  </a:lnTo>
                  <a:lnTo>
                    <a:pt x="887095" y="27432"/>
                  </a:lnTo>
                  <a:lnTo>
                    <a:pt x="887095" y="29845"/>
                  </a:lnTo>
                  <a:lnTo>
                    <a:pt x="887628" y="29845"/>
                  </a:lnTo>
                  <a:lnTo>
                    <a:pt x="889787" y="30353"/>
                  </a:lnTo>
                  <a:lnTo>
                    <a:pt x="889558" y="30353"/>
                  </a:lnTo>
                  <a:lnTo>
                    <a:pt x="890778" y="30861"/>
                  </a:lnTo>
                  <a:lnTo>
                    <a:pt x="891667" y="31496"/>
                  </a:lnTo>
                  <a:lnTo>
                    <a:pt x="892429" y="32131"/>
                  </a:lnTo>
                  <a:lnTo>
                    <a:pt x="893191" y="32893"/>
                  </a:lnTo>
                  <a:lnTo>
                    <a:pt x="894295" y="34544"/>
                  </a:lnTo>
                  <a:lnTo>
                    <a:pt x="895604" y="36322"/>
                  </a:lnTo>
                  <a:lnTo>
                    <a:pt x="896620" y="37846"/>
                  </a:lnTo>
                  <a:lnTo>
                    <a:pt x="897255" y="39116"/>
                  </a:lnTo>
                  <a:lnTo>
                    <a:pt x="917575" y="81788"/>
                  </a:lnTo>
                  <a:lnTo>
                    <a:pt x="911987" y="95250"/>
                  </a:lnTo>
                  <a:lnTo>
                    <a:pt x="910590" y="97790"/>
                  </a:lnTo>
                  <a:lnTo>
                    <a:pt x="908926" y="99187"/>
                  </a:lnTo>
                  <a:lnTo>
                    <a:pt x="907669" y="100330"/>
                  </a:lnTo>
                  <a:lnTo>
                    <a:pt x="906272" y="100965"/>
                  </a:lnTo>
                  <a:lnTo>
                    <a:pt x="904621" y="100965"/>
                  </a:lnTo>
                  <a:lnTo>
                    <a:pt x="903605" y="100584"/>
                  </a:lnTo>
                  <a:lnTo>
                    <a:pt x="902360" y="100203"/>
                  </a:lnTo>
                  <a:lnTo>
                    <a:pt x="899833" y="99187"/>
                  </a:lnTo>
                  <a:lnTo>
                    <a:pt x="900125" y="99187"/>
                  </a:lnTo>
                  <a:lnTo>
                    <a:pt x="897763" y="98679"/>
                  </a:lnTo>
                  <a:lnTo>
                    <a:pt x="894461" y="98679"/>
                  </a:lnTo>
                  <a:lnTo>
                    <a:pt x="892810" y="99187"/>
                  </a:lnTo>
                  <a:lnTo>
                    <a:pt x="891667" y="100203"/>
                  </a:lnTo>
                  <a:lnTo>
                    <a:pt x="890651" y="101346"/>
                  </a:lnTo>
                  <a:lnTo>
                    <a:pt x="890016" y="102616"/>
                  </a:lnTo>
                  <a:lnTo>
                    <a:pt x="890016" y="106172"/>
                  </a:lnTo>
                  <a:lnTo>
                    <a:pt x="890778" y="107823"/>
                  </a:lnTo>
                  <a:lnTo>
                    <a:pt x="892429" y="109220"/>
                  </a:lnTo>
                  <a:lnTo>
                    <a:pt x="893953" y="110617"/>
                  </a:lnTo>
                  <a:lnTo>
                    <a:pt x="895985" y="111379"/>
                  </a:lnTo>
                  <a:lnTo>
                    <a:pt x="901700" y="111379"/>
                  </a:lnTo>
                  <a:lnTo>
                    <a:pt x="905129" y="109982"/>
                  </a:lnTo>
                  <a:lnTo>
                    <a:pt x="908812" y="107188"/>
                  </a:lnTo>
                  <a:lnTo>
                    <a:pt x="912368" y="104267"/>
                  </a:lnTo>
                  <a:lnTo>
                    <a:pt x="914730" y="100965"/>
                  </a:lnTo>
                  <a:lnTo>
                    <a:pt x="915187" y="100330"/>
                  </a:lnTo>
                  <a:lnTo>
                    <a:pt x="915289" y="100203"/>
                  </a:lnTo>
                  <a:lnTo>
                    <a:pt x="917575" y="94742"/>
                  </a:lnTo>
                  <a:lnTo>
                    <a:pt x="928001" y="69088"/>
                  </a:lnTo>
                  <a:lnTo>
                    <a:pt x="940549" y="38227"/>
                  </a:lnTo>
                  <a:lnTo>
                    <a:pt x="945375" y="30734"/>
                  </a:lnTo>
                  <a:lnTo>
                    <a:pt x="945959" y="30353"/>
                  </a:lnTo>
                  <a:lnTo>
                    <a:pt x="945718" y="30353"/>
                  </a:lnTo>
                  <a:lnTo>
                    <a:pt x="947420" y="29845"/>
                  </a:lnTo>
                  <a:lnTo>
                    <a:pt x="948944" y="29845"/>
                  </a:lnTo>
                  <a:lnTo>
                    <a:pt x="948944" y="27432"/>
                  </a:lnTo>
                  <a:close/>
                </a:path>
                <a:path w="2420620" h="111760">
                  <a:moveTo>
                    <a:pt x="1008126" y="27432"/>
                  </a:moveTo>
                  <a:lnTo>
                    <a:pt x="980821" y="27432"/>
                  </a:lnTo>
                  <a:lnTo>
                    <a:pt x="980821" y="29845"/>
                  </a:lnTo>
                  <a:lnTo>
                    <a:pt x="983234" y="29845"/>
                  </a:lnTo>
                  <a:lnTo>
                    <a:pt x="985126" y="30099"/>
                  </a:lnTo>
                  <a:lnTo>
                    <a:pt x="986637" y="30734"/>
                  </a:lnTo>
                  <a:lnTo>
                    <a:pt x="987552" y="31242"/>
                  </a:lnTo>
                  <a:lnTo>
                    <a:pt x="988174" y="31877"/>
                  </a:lnTo>
                  <a:lnTo>
                    <a:pt x="988301" y="32004"/>
                  </a:lnTo>
                  <a:lnTo>
                    <a:pt x="988822" y="33147"/>
                  </a:lnTo>
                  <a:lnTo>
                    <a:pt x="989203" y="34290"/>
                  </a:lnTo>
                  <a:lnTo>
                    <a:pt x="989330" y="52832"/>
                  </a:lnTo>
                  <a:lnTo>
                    <a:pt x="985266" y="55245"/>
                  </a:lnTo>
                  <a:lnTo>
                    <a:pt x="981075" y="56515"/>
                  </a:lnTo>
                  <a:lnTo>
                    <a:pt x="973950" y="56515"/>
                  </a:lnTo>
                  <a:lnTo>
                    <a:pt x="967232" y="50419"/>
                  </a:lnTo>
                  <a:lnTo>
                    <a:pt x="967232" y="36195"/>
                  </a:lnTo>
                  <a:lnTo>
                    <a:pt x="967371" y="34671"/>
                  </a:lnTo>
                  <a:lnTo>
                    <a:pt x="967473" y="33528"/>
                  </a:lnTo>
                  <a:lnTo>
                    <a:pt x="973074" y="29845"/>
                  </a:lnTo>
                  <a:lnTo>
                    <a:pt x="975868" y="29845"/>
                  </a:lnTo>
                  <a:lnTo>
                    <a:pt x="975868" y="27432"/>
                  </a:lnTo>
                  <a:lnTo>
                    <a:pt x="949198" y="27432"/>
                  </a:lnTo>
                  <a:lnTo>
                    <a:pt x="949198" y="29845"/>
                  </a:lnTo>
                  <a:lnTo>
                    <a:pt x="951484" y="29845"/>
                  </a:lnTo>
                  <a:lnTo>
                    <a:pt x="953122" y="30099"/>
                  </a:lnTo>
                  <a:lnTo>
                    <a:pt x="954278" y="30734"/>
                  </a:lnTo>
                  <a:lnTo>
                    <a:pt x="955421" y="31496"/>
                  </a:lnTo>
                  <a:lnTo>
                    <a:pt x="956183" y="32385"/>
                  </a:lnTo>
                  <a:lnTo>
                    <a:pt x="956424" y="33147"/>
                  </a:lnTo>
                  <a:lnTo>
                    <a:pt x="956551" y="33528"/>
                  </a:lnTo>
                  <a:lnTo>
                    <a:pt x="956729" y="34290"/>
                  </a:lnTo>
                  <a:lnTo>
                    <a:pt x="956818" y="34671"/>
                  </a:lnTo>
                  <a:lnTo>
                    <a:pt x="956970" y="36195"/>
                  </a:lnTo>
                  <a:lnTo>
                    <a:pt x="957072" y="37084"/>
                  </a:lnTo>
                  <a:lnTo>
                    <a:pt x="957110" y="54102"/>
                  </a:lnTo>
                  <a:lnTo>
                    <a:pt x="957224" y="54991"/>
                  </a:lnTo>
                  <a:lnTo>
                    <a:pt x="957326" y="55753"/>
                  </a:lnTo>
                  <a:lnTo>
                    <a:pt x="957834" y="56896"/>
                  </a:lnTo>
                  <a:lnTo>
                    <a:pt x="958342" y="58166"/>
                  </a:lnTo>
                  <a:lnTo>
                    <a:pt x="959599" y="59182"/>
                  </a:lnTo>
                  <a:lnTo>
                    <a:pt x="961644" y="60198"/>
                  </a:lnTo>
                  <a:lnTo>
                    <a:pt x="963676" y="61087"/>
                  </a:lnTo>
                  <a:lnTo>
                    <a:pt x="966597" y="61595"/>
                  </a:lnTo>
                  <a:lnTo>
                    <a:pt x="976884" y="61595"/>
                  </a:lnTo>
                  <a:lnTo>
                    <a:pt x="983234" y="59944"/>
                  </a:lnTo>
                  <a:lnTo>
                    <a:pt x="989330" y="56896"/>
                  </a:lnTo>
                  <a:lnTo>
                    <a:pt x="989330" y="74803"/>
                  </a:lnTo>
                  <a:lnTo>
                    <a:pt x="989088" y="77216"/>
                  </a:lnTo>
                  <a:lnTo>
                    <a:pt x="989076" y="77470"/>
                  </a:lnTo>
                  <a:lnTo>
                    <a:pt x="987806" y="80010"/>
                  </a:lnTo>
                  <a:lnTo>
                    <a:pt x="986917" y="80772"/>
                  </a:lnTo>
                  <a:lnTo>
                    <a:pt x="985901" y="81153"/>
                  </a:lnTo>
                  <a:lnTo>
                    <a:pt x="984872" y="81407"/>
                  </a:lnTo>
                  <a:lnTo>
                    <a:pt x="981646" y="81788"/>
                  </a:lnTo>
                  <a:lnTo>
                    <a:pt x="979424" y="81788"/>
                  </a:lnTo>
                  <a:lnTo>
                    <a:pt x="979424" y="84074"/>
                  </a:lnTo>
                  <a:lnTo>
                    <a:pt x="1008126" y="84074"/>
                  </a:lnTo>
                  <a:lnTo>
                    <a:pt x="1008126" y="81788"/>
                  </a:lnTo>
                  <a:lnTo>
                    <a:pt x="1005700" y="81788"/>
                  </a:lnTo>
                  <a:lnTo>
                    <a:pt x="1003808" y="81407"/>
                  </a:lnTo>
                  <a:lnTo>
                    <a:pt x="999794" y="56896"/>
                  </a:lnTo>
                  <a:lnTo>
                    <a:pt x="999794" y="56515"/>
                  </a:lnTo>
                  <a:lnTo>
                    <a:pt x="999871" y="33528"/>
                  </a:lnTo>
                  <a:lnTo>
                    <a:pt x="1000379" y="32639"/>
                  </a:lnTo>
                  <a:lnTo>
                    <a:pt x="1000798" y="32004"/>
                  </a:lnTo>
                  <a:lnTo>
                    <a:pt x="1000874" y="31877"/>
                  </a:lnTo>
                  <a:lnTo>
                    <a:pt x="1001649" y="31242"/>
                  </a:lnTo>
                  <a:lnTo>
                    <a:pt x="1002347" y="30734"/>
                  </a:lnTo>
                  <a:lnTo>
                    <a:pt x="1003554" y="30099"/>
                  </a:lnTo>
                  <a:lnTo>
                    <a:pt x="1005332" y="29845"/>
                  </a:lnTo>
                  <a:lnTo>
                    <a:pt x="1008126" y="29845"/>
                  </a:lnTo>
                  <a:lnTo>
                    <a:pt x="1008126" y="27432"/>
                  </a:lnTo>
                  <a:close/>
                </a:path>
                <a:path w="2420620" h="111760">
                  <a:moveTo>
                    <a:pt x="1063879" y="45212"/>
                  </a:moveTo>
                  <a:lnTo>
                    <a:pt x="1063777" y="41529"/>
                  </a:lnTo>
                  <a:lnTo>
                    <a:pt x="1061847" y="36195"/>
                  </a:lnTo>
                  <a:lnTo>
                    <a:pt x="1055928" y="30099"/>
                  </a:lnTo>
                  <a:lnTo>
                    <a:pt x="1053719" y="27813"/>
                  </a:lnTo>
                  <a:lnTo>
                    <a:pt x="1051052" y="26784"/>
                  </a:lnTo>
                  <a:lnTo>
                    <a:pt x="1051052" y="45212"/>
                  </a:lnTo>
                  <a:lnTo>
                    <a:pt x="1024750" y="45212"/>
                  </a:lnTo>
                  <a:lnTo>
                    <a:pt x="1025118" y="41783"/>
                  </a:lnTo>
                  <a:lnTo>
                    <a:pt x="1025144" y="41529"/>
                  </a:lnTo>
                  <a:lnTo>
                    <a:pt x="1025271" y="40386"/>
                  </a:lnTo>
                  <a:lnTo>
                    <a:pt x="1026795" y="36703"/>
                  </a:lnTo>
                  <a:lnTo>
                    <a:pt x="1032256" y="31496"/>
                  </a:lnTo>
                  <a:lnTo>
                    <a:pt x="1035304" y="30099"/>
                  </a:lnTo>
                  <a:lnTo>
                    <a:pt x="1040892" y="30099"/>
                  </a:lnTo>
                  <a:lnTo>
                    <a:pt x="1043051" y="30734"/>
                  </a:lnTo>
                  <a:lnTo>
                    <a:pt x="1045083" y="32131"/>
                  </a:lnTo>
                  <a:lnTo>
                    <a:pt x="1047102" y="33401"/>
                  </a:lnTo>
                  <a:lnTo>
                    <a:pt x="1048626" y="35179"/>
                  </a:lnTo>
                  <a:lnTo>
                    <a:pt x="1049655" y="37465"/>
                  </a:lnTo>
                  <a:lnTo>
                    <a:pt x="1050417" y="38989"/>
                  </a:lnTo>
                  <a:lnTo>
                    <a:pt x="1050798" y="41529"/>
                  </a:lnTo>
                  <a:lnTo>
                    <a:pt x="1051052" y="45212"/>
                  </a:lnTo>
                  <a:lnTo>
                    <a:pt x="1051052" y="26784"/>
                  </a:lnTo>
                  <a:lnTo>
                    <a:pt x="1048499" y="25781"/>
                  </a:lnTo>
                  <a:lnTo>
                    <a:pt x="1034669" y="25781"/>
                  </a:lnTo>
                  <a:lnTo>
                    <a:pt x="1028446" y="28448"/>
                  </a:lnTo>
                  <a:lnTo>
                    <a:pt x="1023493" y="33782"/>
                  </a:lnTo>
                  <a:lnTo>
                    <a:pt x="1018527" y="39243"/>
                  </a:lnTo>
                  <a:lnTo>
                    <a:pt x="1016000" y="46863"/>
                  </a:lnTo>
                  <a:lnTo>
                    <a:pt x="1016000" y="65405"/>
                  </a:lnTo>
                  <a:lnTo>
                    <a:pt x="1018400" y="72517"/>
                  </a:lnTo>
                  <a:lnTo>
                    <a:pt x="1028192" y="83058"/>
                  </a:lnTo>
                  <a:lnTo>
                    <a:pt x="1033907" y="85725"/>
                  </a:lnTo>
                  <a:lnTo>
                    <a:pt x="1046975" y="85725"/>
                  </a:lnTo>
                  <a:lnTo>
                    <a:pt x="1052195" y="83439"/>
                  </a:lnTo>
                  <a:lnTo>
                    <a:pt x="1056373" y="78867"/>
                  </a:lnTo>
                  <a:lnTo>
                    <a:pt x="1059205" y="75692"/>
                  </a:lnTo>
                  <a:lnTo>
                    <a:pt x="1060577" y="74168"/>
                  </a:lnTo>
                  <a:lnTo>
                    <a:pt x="1062977" y="69088"/>
                  </a:lnTo>
                  <a:lnTo>
                    <a:pt x="1063815" y="63754"/>
                  </a:lnTo>
                  <a:lnTo>
                    <a:pt x="1063879" y="63373"/>
                  </a:lnTo>
                  <a:lnTo>
                    <a:pt x="1061974" y="62103"/>
                  </a:lnTo>
                  <a:lnTo>
                    <a:pt x="1060196" y="67056"/>
                  </a:lnTo>
                  <a:lnTo>
                    <a:pt x="1057897" y="70612"/>
                  </a:lnTo>
                  <a:lnTo>
                    <a:pt x="1052322" y="74676"/>
                  </a:lnTo>
                  <a:lnTo>
                    <a:pt x="1049147" y="75692"/>
                  </a:lnTo>
                  <a:lnTo>
                    <a:pt x="1039876" y="75692"/>
                  </a:lnTo>
                  <a:lnTo>
                    <a:pt x="1035050" y="73279"/>
                  </a:lnTo>
                  <a:lnTo>
                    <a:pt x="1026795" y="63754"/>
                  </a:lnTo>
                  <a:lnTo>
                    <a:pt x="1024750" y="57150"/>
                  </a:lnTo>
                  <a:lnTo>
                    <a:pt x="1024750" y="48768"/>
                  </a:lnTo>
                  <a:lnTo>
                    <a:pt x="1063879" y="48768"/>
                  </a:lnTo>
                  <a:lnTo>
                    <a:pt x="1063879" y="45212"/>
                  </a:lnTo>
                  <a:close/>
                </a:path>
                <a:path w="2420620" h="111760">
                  <a:moveTo>
                    <a:pt x="1132586" y="27432"/>
                  </a:moveTo>
                  <a:lnTo>
                    <a:pt x="1105281" y="27432"/>
                  </a:lnTo>
                  <a:lnTo>
                    <a:pt x="1105281" y="29845"/>
                  </a:lnTo>
                  <a:lnTo>
                    <a:pt x="1108075" y="29845"/>
                  </a:lnTo>
                  <a:lnTo>
                    <a:pt x="1110107" y="30226"/>
                  </a:lnTo>
                  <a:lnTo>
                    <a:pt x="1112393" y="31750"/>
                  </a:lnTo>
                  <a:lnTo>
                    <a:pt x="1113155" y="32639"/>
                  </a:lnTo>
                  <a:lnTo>
                    <a:pt x="1113409" y="33782"/>
                  </a:lnTo>
                  <a:lnTo>
                    <a:pt x="1113536" y="34290"/>
                  </a:lnTo>
                  <a:lnTo>
                    <a:pt x="1113663" y="34798"/>
                  </a:lnTo>
                  <a:lnTo>
                    <a:pt x="1113790" y="52705"/>
                  </a:lnTo>
                  <a:lnTo>
                    <a:pt x="1089406" y="52705"/>
                  </a:lnTo>
                  <a:lnTo>
                    <a:pt x="1089533" y="34290"/>
                  </a:lnTo>
                  <a:lnTo>
                    <a:pt x="1090041" y="33147"/>
                  </a:lnTo>
                  <a:lnTo>
                    <a:pt x="1090422" y="32131"/>
                  </a:lnTo>
                  <a:lnTo>
                    <a:pt x="1091184" y="31242"/>
                  </a:lnTo>
                  <a:lnTo>
                    <a:pt x="1092327" y="30607"/>
                  </a:lnTo>
                  <a:lnTo>
                    <a:pt x="1093177" y="30226"/>
                  </a:lnTo>
                  <a:lnTo>
                    <a:pt x="1092517" y="30226"/>
                  </a:lnTo>
                  <a:lnTo>
                    <a:pt x="1095375" y="29845"/>
                  </a:lnTo>
                  <a:lnTo>
                    <a:pt x="1097915" y="29845"/>
                  </a:lnTo>
                  <a:lnTo>
                    <a:pt x="1097915" y="27432"/>
                  </a:lnTo>
                  <a:lnTo>
                    <a:pt x="1070597" y="27432"/>
                  </a:lnTo>
                  <a:lnTo>
                    <a:pt x="1070597" y="29845"/>
                  </a:lnTo>
                  <a:lnTo>
                    <a:pt x="1073277" y="29845"/>
                  </a:lnTo>
                  <a:lnTo>
                    <a:pt x="1076312" y="30226"/>
                  </a:lnTo>
                  <a:lnTo>
                    <a:pt x="1075486" y="30226"/>
                  </a:lnTo>
                  <a:lnTo>
                    <a:pt x="1076452" y="30861"/>
                  </a:lnTo>
                  <a:lnTo>
                    <a:pt x="1077595" y="31496"/>
                  </a:lnTo>
                  <a:lnTo>
                    <a:pt x="1078064" y="32131"/>
                  </a:lnTo>
                  <a:lnTo>
                    <a:pt x="1078395" y="32639"/>
                  </a:lnTo>
                  <a:lnTo>
                    <a:pt x="1078763" y="33782"/>
                  </a:lnTo>
                  <a:lnTo>
                    <a:pt x="1078877" y="34290"/>
                  </a:lnTo>
                  <a:lnTo>
                    <a:pt x="1078992" y="34798"/>
                  </a:lnTo>
                  <a:lnTo>
                    <a:pt x="1079093" y="75565"/>
                  </a:lnTo>
                  <a:lnTo>
                    <a:pt x="1078687" y="77851"/>
                  </a:lnTo>
                  <a:lnTo>
                    <a:pt x="1078598" y="78359"/>
                  </a:lnTo>
                  <a:lnTo>
                    <a:pt x="1077493" y="79883"/>
                  </a:lnTo>
                  <a:lnTo>
                    <a:pt x="1076464" y="81153"/>
                  </a:lnTo>
                  <a:lnTo>
                    <a:pt x="1076198" y="81153"/>
                  </a:lnTo>
                  <a:lnTo>
                    <a:pt x="1074293" y="81788"/>
                  </a:lnTo>
                  <a:lnTo>
                    <a:pt x="1070597" y="81788"/>
                  </a:lnTo>
                  <a:lnTo>
                    <a:pt x="1070597" y="84074"/>
                  </a:lnTo>
                  <a:lnTo>
                    <a:pt x="1097915" y="84074"/>
                  </a:lnTo>
                  <a:lnTo>
                    <a:pt x="1097915" y="81788"/>
                  </a:lnTo>
                  <a:lnTo>
                    <a:pt x="1095248" y="81788"/>
                  </a:lnTo>
                  <a:lnTo>
                    <a:pt x="1093216" y="81407"/>
                  </a:lnTo>
                  <a:lnTo>
                    <a:pt x="1089406" y="56769"/>
                  </a:lnTo>
                  <a:lnTo>
                    <a:pt x="1113790" y="56769"/>
                  </a:lnTo>
                  <a:lnTo>
                    <a:pt x="1113790" y="75565"/>
                  </a:lnTo>
                  <a:lnTo>
                    <a:pt x="1113409" y="77851"/>
                  </a:lnTo>
                  <a:lnTo>
                    <a:pt x="1113282" y="78613"/>
                  </a:lnTo>
                  <a:lnTo>
                    <a:pt x="1110996" y="81153"/>
                  </a:lnTo>
                  <a:lnTo>
                    <a:pt x="1108710" y="81788"/>
                  </a:lnTo>
                  <a:lnTo>
                    <a:pt x="1105281" y="81788"/>
                  </a:lnTo>
                  <a:lnTo>
                    <a:pt x="1105281" y="84074"/>
                  </a:lnTo>
                  <a:lnTo>
                    <a:pt x="1132586" y="84074"/>
                  </a:lnTo>
                  <a:lnTo>
                    <a:pt x="1132586" y="81788"/>
                  </a:lnTo>
                  <a:lnTo>
                    <a:pt x="1129919" y="81788"/>
                  </a:lnTo>
                  <a:lnTo>
                    <a:pt x="1127887" y="81407"/>
                  </a:lnTo>
                  <a:lnTo>
                    <a:pt x="1126744" y="80645"/>
                  </a:lnTo>
                  <a:lnTo>
                    <a:pt x="1125474" y="79883"/>
                  </a:lnTo>
                  <a:lnTo>
                    <a:pt x="1124839" y="78994"/>
                  </a:lnTo>
                  <a:lnTo>
                    <a:pt x="1124458" y="77851"/>
                  </a:lnTo>
                  <a:lnTo>
                    <a:pt x="1124204" y="76708"/>
                  </a:lnTo>
                  <a:lnTo>
                    <a:pt x="1123950" y="74295"/>
                  </a:lnTo>
                  <a:lnTo>
                    <a:pt x="1123950" y="56769"/>
                  </a:lnTo>
                  <a:lnTo>
                    <a:pt x="1123950" y="52705"/>
                  </a:lnTo>
                  <a:lnTo>
                    <a:pt x="1123950" y="36830"/>
                  </a:lnTo>
                  <a:lnTo>
                    <a:pt x="1124153" y="34798"/>
                  </a:lnTo>
                  <a:lnTo>
                    <a:pt x="1124204" y="34290"/>
                  </a:lnTo>
                  <a:lnTo>
                    <a:pt x="1127848" y="30226"/>
                  </a:lnTo>
                  <a:lnTo>
                    <a:pt x="1127188" y="30226"/>
                  </a:lnTo>
                  <a:lnTo>
                    <a:pt x="1130046" y="29845"/>
                  </a:lnTo>
                  <a:lnTo>
                    <a:pt x="1132586" y="29845"/>
                  </a:lnTo>
                  <a:lnTo>
                    <a:pt x="1132586" y="27432"/>
                  </a:lnTo>
                  <a:close/>
                </a:path>
                <a:path w="2420620" h="111760">
                  <a:moveTo>
                    <a:pt x="1199642" y="27432"/>
                  </a:moveTo>
                  <a:lnTo>
                    <a:pt x="1173353" y="27432"/>
                  </a:lnTo>
                  <a:lnTo>
                    <a:pt x="1173353" y="29845"/>
                  </a:lnTo>
                  <a:lnTo>
                    <a:pt x="1176020" y="29845"/>
                  </a:lnTo>
                  <a:lnTo>
                    <a:pt x="1178687" y="30734"/>
                  </a:lnTo>
                  <a:lnTo>
                    <a:pt x="1178153" y="30734"/>
                  </a:lnTo>
                  <a:lnTo>
                    <a:pt x="1179195" y="31877"/>
                  </a:lnTo>
                  <a:lnTo>
                    <a:pt x="1180211" y="32893"/>
                  </a:lnTo>
                  <a:lnTo>
                    <a:pt x="1180846" y="35179"/>
                  </a:lnTo>
                  <a:lnTo>
                    <a:pt x="1180846" y="38354"/>
                  </a:lnTo>
                  <a:lnTo>
                    <a:pt x="1156462" y="66548"/>
                  </a:lnTo>
                  <a:lnTo>
                    <a:pt x="1156550" y="35179"/>
                  </a:lnTo>
                  <a:lnTo>
                    <a:pt x="1156690" y="33782"/>
                  </a:lnTo>
                  <a:lnTo>
                    <a:pt x="1156716" y="33528"/>
                  </a:lnTo>
                  <a:lnTo>
                    <a:pt x="1162304" y="29845"/>
                  </a:lnTo>
                  <a:lnTo>
                    <a:pt x="1164971" y="29845"/>
                  </a:lnTo>
                  <a:lnTo>
                    <a:pt x="1164971" y="27432"/>
                  </a:lnTo>
                  <a:lnTo>
                    <a:pt x="1137666" y="27432"/>
                  </a:lnTo>
                  <a:lnTo>
                    <a:pt x="1137666" y="29845"/>
                  </a:lnTo>
                  <a:lnTo>
                    <a:pt x="1140587" y="29845"/>
                  </a:lnTo>
                  <a:lnTo>
                    <a:pt x="1142492" y="30099"/>
                  </a:lnTo>
                  <a:lnTo>
                    <a:pt x="1146086" y="75946"/>
                  </a:lnTo>
                  <a:lnTo>
                    <a:pt x="1145768" y="77724"/>
                  </a:lnTo>
                  <a:lnTo>
                    <a:pt x="1145667" y="78359"/>
                  </a:lnTo>
                  <a:lnTo>
                    <a:pt x="1144651" y="79756"/>
                  </a:lnTo>
                  <a:lnTo>
                    <a:pt x="1143520" y="81153"/>
                  </a:lnTo>
                  <a:lnTo>
                    <a:pt x="1143254" y="81153"/>
                  </a:lnTo>
                  <a:lnTo>
                    <a:pt x="1141349" y="81788"/>
                  </a:lnTo>
                  <a:lnTo>
                    <a:pt x="1137666" y="81788"/>
                  </a:lnTo>
                  <a:lnTo>
                    <a:pt x="1137666" y="84074"/>
                  </a:lnTo>
                  <a:lnTo>
                    <a:pt x="1163828" y="84074"/>
                  </a:lnTo>
                  <a:lnTo>
                    <a:pt x="1163828" y="81788"/>
                  </a:lnTo>
                  <a:lnTo>
                    <a:pt x="1161173" y="81788"/>
                  </a:lnTo>
                  <a:lnTo>
                    <a:pt x="1159154" y="81153"/>
                  </a:lnTo>
                  <a:lnTo>
                    <a:pt x="1158836" y="81153"/>
                  </a:lnTo>
                  <a:lnTo>
                    <a:pt x="1157859" y="79756"/>
                  </a:lnTo>
                  <a:lnTo>
                    <a:pt x="1156970" y="78359"/>
                  </a:lnTo>
                  <a:lnTo>
                    <a:pt x="1156462" y="75946"/>
                  </a:lnTo>
                  <a:lnTo>
                    <a:pt x="1156462" y="72517"/>
                  </a:lnTo>
                  <a:lnTo>
                    <a:pt x="1161567" y="66548"/>
                  </a:lnTo>
                  <a:lnTo>
                    <a:pt x="1180846" y="44069"/>
                  </a:lnTo>
                  <a:lnTo>
                    <a:pt x="1180782" y="75946"/>
                  </a:lnTo>
                  <a:lnTo>
                    <a:pt x="1180477" y="77724"/>
                  </a:lnTo>
                  <a:lnTo>
                    <a:pt x="1180376" y="78359"/>
                  </a:lnTo>
                  <a:lnTo>
                    <a:pt x="1180338" y="78613"/>
                  </a:lnTo>
                  <a:lnTo>
                    <a:pt x="1178052" y="81153"/>
                  </a:lnTo>
                  <a:lnTo>
                    <a:pt x="1175766" y="81788"/>
                  </a:lnTo>
                  <a:lnTo>
                    <a:pt x="1172337" y="81788"/>
                  </a:lnTo>
                  <a:lnTo>
                    <a:pt x="1172337" y="84074"/>
                  </a:lnTo>
                  <a:lnTo>
                    <a:pt x="1199642" y="84074"/>
                  </a:lnTo>
                  <a:lnTo>
                    <a:pt x="1199642" y="81788"/>
                  </a:lnTo>
                  <a:lnTo>
                    <a:pt x="1196721" y="81788"/>
                  </a:lnTo>
                  <a:lnTo>
                    <a:pt x="1194816" y="81407"/>
                  </a:lnTo>
                  <a:lnTo>
                    <a:pt x="1193927" y="80772"/>
                  </a:lnTo>
                  <a:lnTo>
                    <a:pt x="1192911" y="80137"/>
                  </a:lnTo>
                  <a:lnTo>
                    <a:pt x="1192149" y="79375"/>
                  </a:lnTo>
                  <a:lnTo>
                    <a:pt x="1191768" y="78613"/>
                  </a:lnTo>
                  <a:lnTo>
                    <a:pt x="1191260" y="77724"/>
                  </a:lnTo>
                  <a:lnTo>
                    <a:pt x="1191082" y="75946"/>
                  </a:lnTo>
                  <a:lnTo>
                    <a:pt x="1191006" y="44069"/>
                  </a:lnTo>
                  <a:lnTo>
                    <a:pt x="1191006" y="36195"/>
                  </a:lnTo>
                  <a:lnTo>
                    <a:pt x="1196848" y="29845"/>
                  </a:lnTo>
                  <a:lnTo>
                    <a:pt x="1199642" y="29845"/>
                  </a:lnTo>
                  <a:lnTo>
                    <a:pt x="1199642" y="27432"/>
                  </a:lnTo>
                  <a:close/>
                </a:path>
                <a:path w="2420620" h="111760">
                  <a:moveTo>
                    <a:pt x="1257173" y="27432"/>
                  </a:moveTo>
                  <a:lnTo>
                    <a:pt x="1238377" y="27432"/>
                  </a:lnTo>
                  <a:lnTo>
                    <a:pt x="1238377" y="32131"/>
                  </a:lnTo>
                  <a:lnTo>
                    <a:pt x="1238377" y="54483"/>
                  </a:lnTo>
                  <a:lnTo>
                    <a:pt x="1232408" y="54483"/>
                  </a:lnTo>
                  <a:lnTo>
                    <a:pt x="1228725" y="53340"/>
                  </a:lnTo>
                  <a:lnTo>
                    <a:pt x="1222883" y="48514"/>
                  </a:lnTo>
                  <a:lnTo>
                    <a:pt x="1221486" y="45466"/>
                  </a:lnTo>
                  <a:lnTo>
                    <a:pt x="1221486" y="39116"/>
                  </a:lnTo>
                  <a:lnTo>
                    <a:pt x="1222502" y="36576"/>
                  </a:lnTo>
                  <a:lnTo>
                    <a:pt x="1226566" y="32512"/>
                  </a:lnTo>
                  <a:lnTo>
                    <a:pt x="1228940" y="31750"/>
                  </a:lnTo>
                  <a:lnTo>
                    <a:pt x="1236853" y="31750"/>
                  </a:lnTo>
                  <a:lnTo>
                    <a:pt x="1238377" y="32131"/>
                  </a:lnTo>
                  <a:lnTo>
                    <a:pt x="1238377" y="27432"/>
                  </a:lnTo>
                  <a:lnTo>
                    <a:pt x="1223899" y="27432"/>
                  </a:lnTo>
                  <a:lnTo>
                    <a:pt x="1218057" y="28829"/>
                  </a:lnTo>
                  <a:lnTo>
                    <a:pt x="1214767" y="31496"/>
                  </a:lnTo>
                  <a:lnTo>
                    <a:pt x="1211326" y="34544"/>
                  </a:lnTo>
                  <a:lnTo>
                    <a:pt x="1209548" y="37846"/>
                  </a:lnTo>
                  <a:lnTo>
                    <a:pt x="1209662" y="48514"/>
                  </a:lnTo>
                  <a:lnTo>
                    <a:pt x="1214120" y="53340"/>
                  </a:lnTo>
                  <a:lnTo>
                    <a:pt x="1214247" y="53467"/>
                  </a:lnTo>
                  <a:lnTo>
                    <a:pt x="1223772" y="56769"/>
                  </a:lnTo>
                  <a:lnTo>
                    <a:pt x="1208303" y="78613"/>
                  </a:lnTo>
                  <a:lnTo>
                    <a:pt x="1206881" y="80391"/>
                  </a:lnTo>
                  <a:lnTo>
                    <a:pt x="1206119" y="80899"/>
                  </a:lnTo>
                  <a:lnTo>
                    <a:pt x="1205230" y="81407"/>
                  </a:lnTo>
                  <a:lnTo>
                    <a:pt x="1203833" y="81788"/>
                  </a:lnTo>
                  <a:lnTo>
                    <a:pt x="1201801" y="81788"/>
                  </a:lnTo>
                  <a:lnTo>
                    <a:pt x="1201801" y="84074"/>
                  </a:lnTo>
                  <a:lnTo>
                    <a:pt x="1215898" y="84074"/>
                  </a:lnTo>
                  <a:lnTo>
                    <a:pt x="1233932" y="58420"/>
                  </a:lnTo>
                  <a:lnTo>
                    <a:pt x="1238377" y="58420"/>
                  </a:lnTo>
                  <a:lnTo>
                    <a:pt x="1238377" y="75565"/>
                  </a:lnTo>
                  <a:lnTo>
                    <a:pt x="1237996" y="77851"/>
                  </a:lnTo>
                  <a:lnTo>
                    <a:pt x="1237869" y="78613"/>
                  </a:lnTo>
                  <a:lnTo>
                    <a:pt x="1235583" y="81153"/>
                  </a:lnTo>
                  <a:lnTo>
                    <a:pt x="1233297" y="81788"/>
                  </a:lnTo>
                  <a:lnTo>
                    <a:pt x="1229868" y="81788"/>
                  </a:lnTo>
                  <a:lnTo>
                    <a:pt x="1229868" y="84074"/>
                  </a:lnTo>
                  <a:lnTo>
                    <a:pt x="1257173" y="84074"/>
                  </a:lnTo>
                  <a:lnTo>
                    <a:pt x="1257173" y="81788"/>
                  </a:lnTo>
                  <a:lnTo>
                    <a:pt x="1254633" y="81788"/>
                  </a:lnTo>
                  <a:lnTo>
                    <a:pt x="1252728" y="81407"/>
                  </a:lnTo>
                  <a:lnTo>
                    <a:pt x="1248664" y="58420"/>
                  </a:lnTo>
                  <a:lnTo>
                    <a:pt x="1248664" y="54483"/>
                  </a:lnTo>
                  <a:lnTo>
                    <a:pt x="1248676" y="36576"/>
                  </a:lnTo>
                  <a:lnTo>
                    <a:pt x="1248791" y="34544"/>
                  </a:lnTo>
                  <a:lnTo>
                    <a:pt x="1249172" y="33528"/>
                  </a:lnTo>
                  <a:lnTo>
                    <a:pt x="1249502" y="32512"/>
                  </a:lnTo>
                  <a:lnTo>
                    <a:pt x="1249768" y="32131"/>
                  </a:lnTo>
                  <a:lnTo>
                    <a:pt x="1250315" y="31496"/>
                  </a:lnTo>
                  <a:lnTo>
                    <a:pt x="1251585" y="30861"/>
                  </a:lnTo>
                  <a:lnTo>
                    <a:pt x="1252728" y="30099"/>
                  </a:lnTo>
                  <a:lnTo>
                    <a:pt x="1254633" y="29845"/>
                  </a:lnTo>
                  <a:lnTo>
                    <a:pt x="1257173" y="29845"/>
                  </a:lnTo>
                  <a:lnTo>
                    <a:pt x="1257173" y="27432"/>
                  </a:lnTo>
                  <a:close/>
                </a:path>
                <a:path w="2420620" h="111760">
                  <a:moveTo>
                    <a:pt x="1360043" y="81788"/>
                  </a:moveTo>
                  <a:lnTo>
                    <a:pt x="1353934" y="81534"/>
                  </a:lnTo>
                  <a:lnTo>
                    <a:pt x="1356614" y="81534"/>
                  </a:lnTo>
                  <a:lnTo>
                    <a:pt x="1355090" y="81026"/>
                  </a:lnTo>
                  <a:lnTo>
                    <a:pt x="1354836" y="81026"/>
                  </a:lnTo>
                  <a:lnTo>
                    <a:pt x="1351407" y="77851"/>
                  </a:lnTo>
                  <a:lnTo>
                    <a:pt x="1348994" y="74168"/>
                  </a:lnTo>
                  <a:lnTo>
                    <a:pt x="1345692" y="68453"/>
                  </a:lnTo>
                  <a:lnTo>
                    <a:pt x="1341628" y="61341"/>
                  </a:lnTo>
                  <a:lnTo>
                    <a:pt x="1338834" y="56896"/>
                  </a:lnTo>
                  <a:lnTo>
                    <a:pt x="1337564" y="55626"/>
                  </a:lnTo>
                  <a:lnTo>
                    <a:pt x="1335786" y="53848"/>
                  </a:lnTo>
                  <a:lnTo>
                    <a:pt x="1334389" y="52959"/>
                  </a:lnTo>
                  <a:lnTo>
                    <a:pt x="1333119" y="52578"/>
                  </a:lnTo>
                  <a:lnTo>
                    <a:pt x="1333792" y="51943"/>
                  </a:lnTo>
                  <a:lnTo>
                    <a:pt x="1335024" y="50800"/>
                  </a:lnTo>
                  <a:lnTo>
                    <a:pt x="1336294" y="49276"/>
                  </a:lnTo>
                  <a:lnTo>
                    <a:pt x="1336840" y="48387"/>
                  </a:lnTo>
                  <a:lnTo>
                    <a:pt x="1337564" y="47117"/>
                  </a:lnTo>
                  <a:lnTo>
                    <a:pt x="1338580" y="44704"/>
                  </a:lnTo>
                  <a:lnTo>
                    <a:pt x="1341247" y="37719"/>
                  </a:lnTo>
                  <a:lnTo>
                    <a:pt x="1342415" y="36449"/>
                  </a:lnTo>
                  <a:lnTo>
                    <a:pt x="1342529" y="36322"/>
                  </a:lnTo>
                  <a:lnTo>
                    <a:pt x="1346530" y="36322"/>
                  </a:lnTo>
                  <a:lnTo>
                    <a:pt x="1346962" y="36449"/>
                  </a:lnTo>
                  <a:lnTo>
                    <a:pt x="1348740" y="37084"/>
                  </a:lnTo>
                  <a:lnTo>
                    <a:pt x="1350010" y="37465"/>
                  </a:lnTo>
                  <a:lnTo>
                    <a:pt x="1351153" y="37719"/>
                  </a:lnTo>
                  <a:lnTo>
                    <a:pt x="1353820" y="37719"/>
                  </a:lnTo>
                  <a:lnTo>
                    <a:pt x="1355090" y="37211"/>
                  </a:lnTo>
                  <a:lnTo>
                    <a:pt x="1355750" y="36449"/>
                  </a:lnTo>
                  <a:lnTo>
                    <a:pt x="1355864" y="36322"/>
                  </a:lnTo>
                  <a:lnTo>
                    <a:pt x="1356995" y="35306"/>
                  </a:lnTo>
                  <a:lnTo>
                    <a:pt x="1357503" y="34036"/>
                  </a:lnTo>
                  <a:lnTo>
                    <a:pt x="1357503" y="30734"/>
                  </a:lnTo>
                  <a:lnTo>
                    <a:pt x="1357287" y="30480"/>
                  </a:lnTo>
                  <a:lnTo>
                    <a:pt x="1356741" y="29464"/>
                  </a:lnTo>
                  <a:lnTo>
                    <a:pt x="1355471" y="28321"/>
                  </a:lnTo>
                  <a:lnTo>
                    <a:pt x="1354353" y="27432"/>
                  </a:lnTo>
                  <a:lnTo>
                    <a:pt x="1354645" y="27432"/>
                  </a:lnTo>
                  <a:lnTo>
                    <a:pt x="1352423" y="26797"/>
                  </a:lnTo>
                  <a:lnTo>
                    <a:pt x="1348105" y="26797"/>
                  </a:lnTo>
                  <a:lnTo>
                    <a:pt x="1345565" y="27432"/>
                  </a:lnTo>
                  <a:lnTo>
                    <a:pt x="1345819" y="27432"/>
                  </a:lnTo>
                  <a:lnTo>
                    <a:pt x="1344053" y="28321"/>
                  </a:lnTo>
                  <a:lnTo>
                    <a:pt x="1335913" y="40767"/>
                  </a:lnTo>
                  <a:lnTo>
                    <a:pt x="1334135" y="45466"/>
                  </a:lnTo>
                  <a:lnTo>
                    <a:pt x="1332230" y="48387"/>
                  </a:lnTo>
                  <a:lnTo>
                    <a:pt x="1329944" y="49784"/>
                  </a:lnTo>
                  <a:lnTo>
                    <a:pt x="1327785" y="51308"/>
                  </a:lnTo>
                  <a:lnTo>
                    <a:pt x="1325372" y="51943"/>
                  </a:lnTo>
                  <a:lnTo>
                    <a:pt x="1321943" y="51943"/>
                  </a:lnTo>
                  <a:lnTo>
                    <a:pt x="1321054" y="51816"/>
                  </a:lnTo>
                  <a:lnTo>
                    <a:pt x="1321092" y="35306"/>
                  </a:lnTo>
                  <a:lnTo>
                    <a:pt x="1327150" y="29845"/>
                  </a:lnTo>
                  <a:lnTo>
                    <a:pt x="1330579" y="29845"/>
                  </a:lnTo>
                  <a:lnTo>
                    <a:pt x="1330579" y="27432"/>
                  </a:lnTo>
                  <a:lnTo>
                    <a:pt x="1302258" y="27432"/>
                  </a:lnTo>
                  <a:lnTo>
                    <a:pt x="1302258" y="29845"/>
                  </a:lnTo>
                  <a:lnTo>
                    <a:pt x="1305179" y="29845"/>
                  </a:lnTo>
                  <a:lnTo>
                    <a:pt x="1307084" y="30099"/>
                  </a:lnTo>
                  <a:lnTo>
                    <a:pt x="1310640" y="33782"/>
                  </a:lnTo>
                  <a:lnTo>
                    <a:pt x="1310640" y="34036"/>
                  </a:lnTo>
                  <a:lnTo>
                    <a:pt x="1310767" y="75438"/>
                  </a:lnTo>
                  <a:lnTo>
                    <a:pt x="1310411" y="77470"/>
                  </a:lnTo>
                  <a:lnTo>
                    <a:pt x="1310335" y="77851"/>
                  </a:lnTo>
                  <a:lnTo>
                    <a:pt x="1310259" y="78359"/>
                  </a:lnTo>
                  <a:lnTo>
                    <a:pt x="1309243" y="79756"/>
                  </a:lnTo>
                  <a:lnTo>
                    <a:pt x="1308227" y="81026"/>
                  </a:lnTo>
                  <a:lnTo>
                    <a:pt x="1305941" y="81788"/>
                  </a:lnTo>
                  <a:lnTo>
                    <a:pt x="1302258" y="81788"/>
                  </a:lnTo>
                  <a:lnTo>
                    <a:pt x="1302258" y="84074"/>
                  </a:lnTo>
                  <a:lnTo>
                    <a:pt x="1330579" y="84074"/>
                  </a:lnTo>
                  <a:lnTo>
                    <a:pt x="1330579" y="81788"/>
                  </a:lnTo>
                  <a:lnTo>
                    <a:pt x="1327658" y="81788"/>
                  </a:lnTo>
                  <a:lnTo>
                    <a:pt x="1325499" y="81534"/>
                  </a:lnTo>
                  <a:lnTo>
                    <a:pt x="1321435" y="77851"/>
                  </a:lnTo>
                  <a:lnTo>
                    <a:pt x="1321308" y="77470"/>
                  </a:lnTo>
                  <a:lnTo>
                    <a:pt x="1321104" y="75438"/>
                  </a:lnTo>
                  <a:lnTo>
                    <a:pt x="1321054" y="55626"/>
                  </a:lnTo>
                  <a:lnTo>
                    <a:pt x="1325105" y="55626"/>
                  </a:lnTo>
                  <a:lnTo>
                    <a:pt x="1325880" y="55880"/>
                  </a:lnTo>
                  <a:lnTo>
                    <a:pt x="1327404" y="57658"/>
                  </a:lnTo>
                  <a:lnTo>
                    <a:pt x="1328420" y="59055"/>
                  </a:lnTo>
                  <a:lnTo>
                    <a:pt x="1329309" y="60833"/>
                  </a:lnTo>
                  <a:lnTo>
                    <a:pt x="1332547" y="66725"/>
                  </a:lnTo>
                  <a:lnTo>
                    <a:pt x="1335976" y="72555"/>
                  </a:lnTo>
                  <a:lnTo>
                    <a:pt x="1339608" y="78359"/>
                  </a:lnTo>
                  <a:lnTo>
                    <a:pt x="1343406" y="84074"/>
                  </a:lnTo>
                  <a:lnTo>
                    <a:pt x="1360043" y="84074"/>
                  </a:lnTo>
                  <a:lnTo>
                    <a:pt x="1360043" y="81788"/>
                  </a:lnTo>
                  <a:close/>
                </a:path>
                <a:path w="2420620" h="111760">
                  <a:moveTo>
                    <a:pt x="1419225" y="47498"/>
                  </a:moveTo>
                  <a:lnTo>
                    <a:pt x="1417066" y="41148"/>
                  </a:lnTo>
                  <a:lnTo>
                    <a:pt x="1412405" y="35306"/>
                  </a:lnTo>
                  <a:lnTo>
                    <a:pt x="1408023" y="29845"/>
                  </a:lnTo>
                  <a:lnTo>
                    <a:pt x="1407668" y="29400"/>
                  </a:lnTo>
                  <a:lnTo>
                    <a:pt x="1407668" y="49403"/>
                  </a:lnTo>
                  <a:lnTo>
                    <a:pt x="1407668" y="67437"/>
                  </a:lnTo>
                  <a:lnTo>
                    <a:pt x="1406398" y="73152"/>
                  </a:lnTo>
                  <a:lnTo>
                    <a:pt x="1403858" y="76454"/>
                  </a:lnTo>
                  <a:lnTo>
                    <a:pt x="1401191" y="79756"/>
                  </a:lnTo>
                  <a:lnTo>
                    <a:pt x="1397889" y="81407"/>
                  </a:lnTo>
                  <a:lnTo>
                    <a:pt x="1388618" y="81407"/>
                  </a:lnTo>
                  <a:lnTo>
                    <a:pt x="1384300" y="78359"/>
                  </a:lnTo>
                  <a:lnTo>
                    <a:pt x="1377696" y="66421"/>
                  </a:lnTo>
                  <a:lnTo>
                    <a:pt x="1376121" y="59690"/>
                  </a:lnTo>
                  <a:lnTo>
                    <a:pt x="1376045" y="45974"/>
                  </a:lnTo>
                  <a:lnTo>
                    <a:pt x="1376807" y="41783"/>
                  </a:lnTo>
                  <a:lnTo>
                    <a:pt x="1378077" y="38608"/>
                  </a:lnTo>
                  <a:lnTo>
                    <a:pt x="1379474" y="35306"/>
                  </a:lnTo>
                  <a:lnTo>
                    <a:pt x="1381252" y="33020"/>
                  </a:lnTo>
                  <a:lnTo>
                    <a:pt x="1383296" y="31877"/>
                  </a:lnTo>
                  <a:lnTo>
                    <a:pt x="1385697" y="30480"/>
                  </a:lnTo>
                  <a:lnTo>
                    <a:pt x="1387856" y="29845"/>
                  </a:lnTo>
                  <a:lnTo>
                    <a:pt x="1394587" y="29845"/>
                  </a:lnTo>
                  <a:lnTo>
                    <a:pt x="1398511" y="31877"/>
                  </a:lnTo>
                  <a:lnTo>
                    <a:pt x="1398358" y="31877"/>
                  </a:lnTo>
                  <a:lnTo>
                    <a:pt x="1405509" y="41529"/>
                  </a:lnTo>
                  <a:lnTo>
                    <a:pt x="1407668" y="49403"/>
                  </a:lnTo>
                  <a:lnTo>
                    <a:pt x="1407668" y="29400"/>
                  </a:lnTo>
                  <a:lnTo>
                    <a:pt x="1407414" y="29083"/>
                  </a:lnTo>
                  <a:lnTo>
                    <a:pt x="1400556" y="25781"/>
                  </a:lnTo>
                  <a:lnTo>
                    <a:pt x="1387221" y="25781"/>
                  </a:lnTo>
                  <a:lnTo>
                    <a:pt x="1364615" y="51054"/>
                  </a:lnTo>
                  <a:lnTo>
                    <a:pt x="1364615" y="63373"/>
                  </a:lnTo>
                  <a:lnTo>
                    <a:pt x="1366774" y="69850"/>
                  </a:lnTo>
                  <a:lnTo>
                    <a:pt x="1370965" y="75565"/>
                  </a:lnTo>
                  <a:lnTo>
                    <a:pt x="1376045" y="82296"/>
                  </a:lnTo>
                  <a:lnTo>
                    <a:pt x="1382776" y="85725"/>
                  </a:lnTo>
                  <a:lnTo>
                    <a:pt x="1396492" y="85725"/>
                  </a:lnTo>
                  <a:lnTo>
                    <a:pt x="1401318" y="84455"/>
                  </a:lnTo>
                  <a:lnTo>
                    <a:pt x="1406118" y="81407"/>
                  </a:lnTo>
                  <a:lnTo>
                    <a:pt x="1409827" y="79121"/>
                  </a:lnTo>
                  <a:lnTo>
                    <a:pt x="1413129" y="75311"/>
                  </a:lnTo>
                  <a:lnTo>
                    <a:pt x="1417955" y="64897"/>
                  </a:lnTo>
                  <a:lnTo>
                    <a:pt x="1419225" y="59690"/>
                  </a:lnTo>
                  <a:lnTo>
                    <a:pt x="1419225" y="47498"/>
                  </a:lnTo>
                  <a:close/>
                </a:path>
                <a:path w="2420620" h="111760">
                  <a:moveTo>
                    <a:pt x="1501648" y="27432"/>
                  </a:moveTo>
                  <a:lnTo>
                    <a:pt x="1482598" y="27432"/>
                  </a:lnTo>
                  <a:lnTo>
                    <a:pt x="1464818" y="69215"/>
                  </a:lnTo>
                  <a:lnTo>
                    <a:pt x="1450975" y="36703"/>
                  </a:lnTo>
                  <a:lnTo>
                    <a:pt x="1447038" y="27432"/>
                  </a:lnTo>
                  <a:lnTo>
                    <a:pt x="1427226" y="27432"/>
                  </a:lnTo>
                  <a:lnTo>
                    <a:pt x="1427226" y="29845"/>
                  </a:lnTo>
                  <a:lnTo>
                    <a:pt x="1430147" y="29845"/>
                  </a:lnTo>
                  <a:lnTo>
                    <a:pt x="1432052" y="30099"/>
                  </a:lnTo>
                  <a:lnTo>
                    <a:pt x="1435709" y="75565"/>
                  </a:lnTo>
                  <a:lnTo>
                    <a:pt x="1435227" y="78359"/>
                  </a:lnTo>
                  <a:lnTo>
                    <a:pt x="1434211" y="79756"/>
                  </a:lnTo>
                  <a:lnTo>
                    <a:pt x="1433093" y="81153"/>
                  </a:lnTo>
                  <a:lnTo>
                    <a:pt x="1432814" y="81153"/>
                  </a:lnTo>
                  <a:lnTo>
                    <a:pt x="1430909" y="81788"/>
                  </a:lnTo>
                  <a:lnTo>
                    <a:pt x="1427226" y="81788"/>
                  </a:lnTo>
                  <a:lnTo>
                    <a:pt x="1427226" y="84074"/>
                  </a:lnTo>
                  <a:lnTo>
                    <a:pt x="1448816" y="84074"/>
                  </a:lnTo>
                  <a:lnTo>
                    <a:pt x="1448816" y="81788"/>
                  </a:lnTo>
                  <a:lnTo>
                    <a:pt x="1446276" y="81788"/>
                  </a:lnTo>
                  <a:lnTo>
                    <a:pt x="1444498" y="81407"/>
                  </a:lnTo>
                  <a:lnTo>
                    <a:pt x="1443863" y="81153"/>
                  </a:lnTo>
                  <a:lnTo>
                    <a:pt x="1443685" y="81153"/>
                  </a:lnTo>
                  <a:lnTo>
                    <a:pt x="1442085" y="80264"/>
                  </a:lnTo>
                  <a:lnTo>
                    <a:pt x="1440180" y="36703"/>
                  </a:lnTo>
                  <a:lnTo>
                    <a:pt x="1460627" y="84074"/>
                  </a:lnTo>
                  <a:lnTo>
                    <a:pt x="1462786" y="84074"/>
                  </a:lnTo>
                  <a:lnTo>
                    <a:pt x="1469034" y="69215"/>
                  </a:lnTo>
                  <a:lnTo>
                    <a:pt x="1482725" y="36703"/>
                  </a:lnTo>
                  <a:lnTo>
                    <a:pt x="1482725" y="75565"/>
                  </a:lnTo>
                  <a:lnTo>
                    <a:pt x="1482255" y="78359"/>
                  </a:lnTo>
                  <a:lnTo>
                    <a:pt x="1482217" y="78613"/>
                  </a:lnTo>
                  <a:lnTo>
                    <a:pt x="1479931" y="81153"/>
                  </a:lnTo>
                  <a:lnTo>
                    <a:pt x="1477645" y="81788"/>
                  </a:lnTo>
                  <a:lnTo>
                    <a:pt x="1474216" y="81788"/>
                  </a:lnTo>
                  <a:lnTo>
                    <a:pt x="1474216" y="84074"/>
                  </a:lnTo>
                  <a:lnTo>
                    <a:pt x="1501648" y="84074"/>
                  </a:lnTo>
                  <a:lnTo>
                    <a:pt x="1501648" y="81788"/>
                  </a:lnTo>
                  <a:lnTo>
                    <a:pt x="1499108" y="81788"/>
                  </a:lnTo>
                  <a:lnTo>
                    <a:pt x="1497203" y="81407"/>
                  </a:lnTo>
                  <a:lnTo>
                    <a:pt x="1493012" y="36703"/>
                  </a:lnTo>
                  <a:lnTo>
                    <a:pt x="1493012" y="36195"/>
                  </a:lnTo>
                  <a:lnTo>
                    <a:pt x="1493240" y="33782"/>
                  </a:lnTo>
                  <a:lnTo>
                    <a:pt x="1493266" y="33528"/>
                  </a:lnTo>
                  <a:lnTo>
                    <a:pt x="1493901" y="32639"/>
                  </a:lnTo>
                  <a:lnTo>
                    <a:pt x="1494409" y="31877"/>
                  </a:lnTo>
                  <a:lnTo>
                    <a:pt x="1495018" y="31369"/>
                  </a:lnTo>
                  <a:lnTo>
                    <a:pt x="1495882" y="30734"/>
                  </a:lnTo>
                  <a:lnTo>
                    <a:pt x="1496949" y="30099"/>
                  </a:lnTo>
                  <a:lnTo>
                    <a:pt x="1498854" y="29845"/>
                  </a:lnTo>
                  <a:lnTo>
                    <a:pt x="1501648" y="29845"/>
                  </a:lnTo>
                  <a:lnTo>
                    <a:pt x="1501648" y="27432"/>
                  </a:lnTo>
                  <a:close/>
                </a:path>
                <a:path w="2420620" h="111760">
                  <a:moveTo>
                    <a:pt x="1569974" y="27432"/>
                  </a:moveTo>
                  <a:lnTo>
                    <a:pt x="1507998" y="27432"/>
                  </a:lnTo>
                  <a:lnTo>
                    <a:pt x="1507998" y="29845"/>
                  </a:lnTo>
                  <a:lnTo>
                    <a:pt x="1510919" y="29845"/>
                  </a:lnTo>
                  <a:lnTo>
                    <a:pt x="1512824" y="30099"/>
                  </a:lnTo>
                  <a:lnTo>
                    <a:pt x="1516481" y="75565"/>
                  </a:lnTo>
                  <a:lnTo>
                    <a:pt x="1516100" y="77724"/>
                  </a:lnTo>
                  <a:lnTo>
                    <a:pt x="1515999" y="78359"/>
                  </a:lnTo>
                  <a:lnTo>
                    <a:pt x="1514983" y="79756"/>
                  </a:lnTo>
                  <a:lnTo>
                    <a:pt x="1513865" y="81153"/>
                  </a:lnTo>
                  <a:lnTo>
                    <a:pt x="1513586" y="81153"/>
                  </a:lnTo>
                  <a:lnTo>
                    <a:pt x="1511681" y="81788"/>
                  </a:lnTo>
                  <a:lnTo>
                    <a:pt x="1507998" y="81788"/>
                  </a:lnTo>
                  <a:lnTo>
                    <a:pt x="1507998" y="84074"/>
                  </a:lnTo>
                  <a:lnTo>
                    <a:pt x="1535303" y="84074"/>
                  </a:lnTo>
                  <a:lnTo>
                    <a:pt x="1535303" y="81788"/>
                  </a:lnTo>
                  <a:lnTo>
                    <a:pt x="1532509" y="81788"/>
                  </a:lnTo>
                  <a:lnTo>
                    <a:pt x="1530477" y="81407"/>
                  </a:lnTo>
                  <a:lnTo>
                    <a:pt x="1529588" y="80772"/>
                  </a:lnTo>
                  <a:lnTo>
                    <a:pt x="1528572" y="80137"/>
                  </a:lnTo>
                  <a:lnTo>
                    <a:pt x="1527937" y="79375"/>
                  </a:lnTo>
                  <a:lnTo>
                    <a:pt x="1527429" y="78613"/>
                  </a:lnTo>
                  <a:lnTo>
                    <a:pt x="1526921" y="77724"/>
                  </a:lnTo>
                  <a:lnTo>
                    <a:pt x="1526794" y="31496"/>
                  </a:lnTo>
                  <a:lnTo>
                    <a:pt x="1551178" y="31496"/>
                  </a:lnTo>
                  <a:lnTo>
                    <a:pt x="1551178" y="75565"/>
                  </a:lnTo>
                  <a:lnTo>
                    <a:pt x="1550809" y="77724"/>
                  </a:lnTo>
                  <a:lnTo>
                    <a:pt x="1550708" y="78359"/>
                  </a:lnTo>
                  <a:lnTo>
                    <a:pt x="1550670" y="78613"/>
                  </a:lnTo>
                  <a:lnTo>
                    <a:pt x="1548384" y="81153"/>
                  </a:lnTo>
                  <a:lnTo>
                    <a:pt x="1546098" y="81788"/>
                  </a:lnTo>
                  <a:lnTo>
                    <a:pt x="1542669" y="81788"/>
                  </a:lnTo>
                  <a:lnTo>
                    <a:pt x="1542669" y="84074"/>
                  </a:lnTo>
                  <a:lnTo>
                    <a:pt x="1569974" y="84074"/>
                  </a:lnTo>
                  <a:lnTo>
                    <a:pt x="1569974" y="81788"/>
                  </a:lnTo>
                  <a:lnTo>
                    <a:pt x="1567053" y="81788"/>
                  </a:lnTo>
                  <a:lnTo>
                    <a:pt x="1565148" y="81407"/>
                  </a:lnTo>
                  <a:lnTo>
                    <a:pt x="1564259" y="80772"/>
                  </a:lnTo>
                  <a:lnTo>
                    <a:pt x="1563243" y="80137"/>
                  </a:lnTo>
                  <a:lnTo>
                    <a:pt x="1562481" y="79375"/>
                  </a:lnTo>
                  <a:lnTo>
                    <a:pt x="1562100" y="78613"/>
                  </a:lnTo>
                  <a:lnTo>
                    <a:pt x="1561592" y="77724"/>
                  </a:lnTo>
                  <a:lnTo>
                    <a:pt x="1561376" y="75565"/>
                  </a:lnTo>
                  <a:lnTo>
                    <a:pt x="1561338" y="36195"/>
                  </a:lnTo>
                  <a:lnTo>
                    <a:pt x="1563192" y="31496"/>
                  </a:lnTo>
                  <a:lnTo>
                    <a:pt x="1564208" y="30734"/>
                  </a:lnTo>
                  <a:lnTo>
                    <a:pt x="1565402" y="30099"/>
                  </a:lnTo>
                  <a:lnTo>
                    <a:pt x="1567180" y="29845"/>
                  </a:lnTo>
                  <a:lnTo>
                    <a:pt x="1569974" y="29845"/>
                  </a:lnTo>
                  <a:lnTo>
                    <a:pt x="1569974" y="27432"/>
                  </a:lnTo>
                  <a:close/>
                </a:path>
                <a:path w="2420620" h="111760">
                  <a:moveTo>
                    <a:pt x="1632585" y="27432"/>
                  </a:moveTo>
                  <a:lnTo>
                    <a:pt x="1581912" y="27432"/>
                  </a:lnTo>
                  <a:lnTo>
                    <a:pt x="1581912" y="29845"/>
                  </a:lnTo>
                  <a:lnTo>
                    <a:pt x="1585722" y="30099"/>
                  </a:lnTo>
                  <a:lnTo>
                    <a:pt x="1588135" y="30988"/>
                  </a:lnTo>
                  <a:lnTo>
                    <a:pt x="1589024" y="32385"/>
                  </a:lnTo>
                  <a:lnTo>
                    <a:pt x="1590040" y="33782"/>
                  </a:lnTo>
                  <a:lnTo>
                    <a:pt x="1590421" y="37592"/>
                  </a:lnTo>
                  <a:lnTo>
                    <a:pt x="1590421" y="64262"/>
                  </a:lnTo>
                  <a:lnTo>
                    <a:pt x="1590040" y="69723"/>
                  </a:lnTo>
                  <a:lnTo>
                    <a:pt x="1589151" y="72898"/>
                  </a:lnTo>
                  <a:lnTo>
                    <a:pt x="1588389" y="75946"/>
                  </a:lnTo>
                  <a:lnTo>
                    <a:pt x="1586992" y="77597"/>
                  </a:lnTo>
                  <a:lnTo>
                    <a:pt x="1584325" y="77597"/>
                  </a:lnTo>
                  <a:lnTo>
                    <a:pt x="1583182" y="76708"/>
                  </a:lnTo>
                  <a:lnTo>
                    <a:pt x="1580261" y="74041"/>
                  </a:lnTo>
                  <a:lnTo>
                    <a:pt x="1578991" y="73406"/>
                  </a:lnTo>
                  <a:lnTo>
                    <a:pt x="1576197" y="73406"/>
                  </a:lnTo>
                  <a:lnTo>
                    <a:pt x="1574761" y="74041"/>
                  </a:lnTo>
                  <a:lnTo>
                    <a:pt x="1574927" y="74041"/>
                  </a:lnTo>
                  <a:lnTo>
                    <a:pt x="1574165" y="74803"/>
                  </a:lnTo>
                  <a:lnTo>
                    <a:pt x="1573339" y="75946"/>
                  </a:lnTo>
                  <a:lnTo>
                    <a:pt x="1572996" y="76708"/>
                  </a:lnTo>
                  <a:lnTo>
                    <a:pt x="1572895" y="82804"/>
                  </a:lnTo>
                  <a:lnTo>
                    <a:pt x="1575562" y="84963"/>
                  </a:lnTo>
                  <a:lnTo>
                    <a:pt x="1583944" y="84963"/>
                  </a:lnTo>
                  <a:lnTo>
                    <a:pt x="1586611" y="84201"/>
                  </a:lnTo>
                  <a:lnTo>
                    <a:pt x="1588897" y="82423"/>
                  </a:lnTo>
                  <a:lnTo>
                    <a:pt x="1591310" y="80645"/>
                  </a:lnTo>
                  <a:lnTo>
                    <a:pt x="1592961" y="77978"/>
                  </a:lnTo>
                  <a:lnTo>
                    <a:pt x="1593037" y="77597"/>
                  </a:lnTo>
                  <a:lnTo>
                    <a:pt x="1594485" y="70612"/>
                  </a:lnTo>
                  <a:lnTo>
                    <a:pt x="1594866" y="64262"/>
                  </a:lnTo>
                  <a:lnTo>
                    <a:pt x="1594866" y="31496"/>
                  </a:lnTo>
                  <a:lnTo>
                    <a:pt x="1613789" y="31496"/>
                  </a:lnTo>
                  <a:lnTo>
                    <a:pt x="1613763" y="75057"/>
                  </a:lnTo>
                  <a:lnTo>
                    <a:pt x="1613636" y="75946"/>
                  </a:lnTo>
                  <a:lnTo>
                    <a:pt x="1613535" y="76708"/>
                  </a:lnTo>
                  <a:lnTo>
                    <a:pt x="1613408" y="77597"/>
                  </a:lnTo>
                  <a:lnTo>
                    <a:pt x="1612646" y="78867"/>
                  </a:lnTo>
                  <a:lnTo>
                    <a:pt x="1612011" y="80137"/>
                  </a:lnTo>
                  <a:lnTo>
                    <a:pt x="1610995" y="80899"/>
                  </a:lnTo>
                  <a:lnTo>
                    <a:pt x="1609090" y="81534"/>
                  </a:lnTo>
                  <a:lnTo>
                    <a:pt x="1608582" y="81534"/>
                  </a:lnTo>
                  <a:lnTo>
                    <a:pt x="1606423" y="81788"/>
                  </a:lnTo>
                  <a:lnTo>
                    <a:pt x="1603248" y="81788"/>
                  </a:lnTo>
                  <a:lnTo>
                    <a:pt x="1603248" y="84201"/>
                  </a:lnTo>
                  <a:lnTo>
                    <a:pt x="1632585" y="84201"/>
                  </a:lnTo>
                  <a:lnTo>
                    <a:pt x="1632585" y="81788"/>
                  </a:lnTo>
                  <a:lnTo>
                    <a:pt x="1629664" y="81788"/>
                  </a:lnTo>
                  <a:lnTo>
                    <a:pt x="1628381" y="81534"/>
                  </a:lnTo>
                  <a:lnTo>
                    <a:pt x="1627949" y="81534"/>
                  </a:lnTo>
                  <a:lnTo>
                    <a:pt x="1625727" y="80137"/>
                  </a:lnTo>
                  <a:lnTo>
                    <a:pt x="1624101" y="76708"/>
                  </a:lnTo>
                  <a:lnTo>
                    <a:pt x="1624025" y="75946"/>
                  </a:lnTo>
                  <a:lnTo>
                    <a:pt x="1623949" y="36195"/>
                  </a:lnTo>
                  <a:lnTo>
                    <a:pt x="1625727" y="31496"/>
                  </a:lnTo>
                  <a:lnTo>
                    <a:pt x="1625981" y="31242"/>
                  </a:lnTo>
                  <a:lnTo>
                    <a:pt x="1626997" y="30607"/>
                  </a:lnTo>
                  <a:lnTo>
                    <a:pt x="1627886" y="30099"/>
                  </a:lnTo>
                  <a:lnTo>
                    <a:pt x="1629791" y="29845"/>
                  </a:lnTo>
                  <a:lnTo>
                    <a:pt x="1632585" y="29845"/>
                  </a:lnTo>
                  <a:lnTo>
                    <a:pt x="1632585" y="27432"/>
                  </a:lnTo>
                  <a:close/>
                </a:path>
                <a:path w="2420620" h="111760">
                  <a:moveTo>
                    <a:pt x="1687195" y="45212"/>
                  </a:moveTo>
                  <a:lnTo>
                    <a:pt x="1687093" y="41529"/>
                  </a:lnTo>
                  <a:lnTo>
                    <a:pt x="1685163" y="36195"/>
                  </a:lnTo>
                  <a:lnTo>
                    <a:pt x="1679244" y="30099"/>
                  </a:lnTo>
                  <a:lnTo>
                    <a:pt x="1677035" y="27813"/>
                  </a:lnTo>
                  <a:lnTo>
                    <a:pt x="1674368" y="26784"/>
                  </a:lnTo>
                  <a:lnTo>
                    <a:pt x="1674368" y="45212"/>
                  </a:lnTo>
                  <a:lnTo>
                    <a:pt x="1648079" y="45212"/>
                  </a:lnTo>
                  <a:lnTo>
                    <a:pt x="1648434" y="41783"/>
                  </a:lnTo>
                  <a:lnTo>
                    <a:pt x="1648460" y="41529"/>
                  </a:lnTo>
                  <a:lnTo>
                    <a:pt x="1648587" y="40386"/>
                  </a:lnTo>
                  <a:lnTo>
                    <a:pt x="1650111" y="36703"/>
                  </a:lnTo>
                  <a:lnTo>
                    <a:pt x="1655572" y="31496"/>
                  </a:lnTo>
                  <a:lnTo>
                    <a:pt x="1658620" y="30099"/>
                  </a:lnTo>
                  <a:lnTo>
                    <a:pt x="1664208" y="30099"/>
                  </a:lnTo>
                  <a:lnTo>
                    <a:pt x="1666367" y="30734"/>
                  </a:lnTo>
                  <a:lnTo>
                    <a:pt x="1668399" y="32131"/>
                  </a:lnTo>
                  <a:lnTo>
                    <a:pt x="1670431" y="33401"/>
                  </a:lnTo>
                  <a:lnTo>
                    <a:pt x="1671955" y="35179"/>
                  </a:lnTo>
                  <a:lnTo>
                    <a:pt x="1672971" y="37465"/>
                  </a:lnTo>
                  <a:lnTo>
                    <a:pt x="1673733" y="38989"/>
                  </a:lnTo>
                  <a:lnTo>
                    <a:pt x="1674114" y="41529"/>
                  </a:lnTo>
                  <a:lnTo>
                    <a:pt x="1674368" y="45212"/>
                  </a:lnTo>
                  <a:lnTo>
                    <a:pt x="1674368" y="26784"/>
                  </a:lnTo>
                  <a:lnTo>
                    <a:pt x="1671828" y="25781"/>
                  </a:lnTo>
                  <a:lnTo>
                    <a:pt x="1657985" y="25781"/>
                  </a:lnTo>
                  <a:lnTo>
                    <a:pt x="1651762" y="28448"/>
                  </a:lnTo>
                  <a:lnTo>
                    <a:pt x="1646809" y="33782"/>
                  </a:lnTo>
                  <a:lnTo>
                    <a:pt x="1641856" y="39243"/>
                  </a:lnTo>
                  <a:lnTo>
                    <a:pt x="1639316" y="46863"/>
                  </a:lnTo>
                  <a:lnTo>
                    <a:pt x="1639316" y="65405"/>
                  </a:lnTo>
                  <a:lnTo>
                    <a:pt x="1641729" y="72517"/>
                  </a:lnTo>
                  <a:lnTo>
                    <a:pt x="1651508" y="83058"/>
                  </a:lnTo>
                  <a:lnTo>
                    <a:pt x="1657223" y="85725"/>
                  </a:lnTo>
                  <a:lnTo>
                    <a:pt x="1670304" y="85725"/>
                  </a:lnTo>
                  <a:lnTo>
                    <a:pt x="1675511" y="83439"/>
                  </a:lnTo>
                  <a:lnTo>
                    <a:pt x="1679702" y="78867"/>
                  </a:lnTo>
                  <a:lnTo>
                    <a:pt x="1682521" y="75692"/>
                  </a:lnTo>
                  <a:lnTo>
                    <a:pt x="1683893" y="74168"/>
                  </a:lnTo>
                  <a:lnTo>
                    <a:pt x="1686306" y="69088"/>
                  </a:lnTo>
                  <a:lnTo>
                    <a:pt x="1687131" y="63754"/>
                  </a:lnTo>
                  <a:lnTo>
                    <a:pt x="1687195" y="63373"/>
                  </a:lnTo>
                  <a:lnTo>
                    <a:pt x="1685290" y="62103"/>
                  </a:lnTo>
                  <a:lnTo>
                    <a:pt x="1683512" y="67056"/>
                  </a:lnTo>
                  <a:lnTo>
                    <a:pt x="1681226" y="70612"/>
                  </a:lnTo>
                  <a:lnTo>
                    <a:pt x="1675638" y="74676"/>
                  </a:lnTo>
                  <a:lnTo>
                    <a:pt x="1672463" y="75692"/>
                  </a:lnTo>
                  <a:lnTo>
                    <a:pt x="1663192" y="75692"/>
                  </a:lnTo>
                  <a:lnTo>
                    <a:pt x="1658366" y="73279"/>
                  </a:lnTo>
                  <a:lnTo>
                    <a:pt x="1650111" y="63754"/>
                  </a:lnTo>
                  <a:lnTo>
                    <a:pt x="1648079" y="57150"/>
                  </a:lnTo>
                  <a:lnTo>
                    <a:pt x="1648079" y="48768"/>
                  </a:lnTo>
                  <a:lnTo>
                    <a:pt x="1687195" y="48768"/>
                  </a:lnTo>
                  <a:lnTo>
                    <a:pt x="1687195" y="45212"/>
                  </a:lnTo>
                  <a:close/>
                </a:path>
                <a:path w="2420620" h="111760">
                  <a:moveTo>
                    <a:pt x="1751711" y="81788"/>
                  </a:moveTo>
                  <a:lnTo>
                    <a:pt x="1745602" y="81534"/>
                  </a:lnTo>
                  <a:lnTo>
                    <a:pt x="1748269" y="81534"/>
                  </a:lnTo>
                  <a:lnTo>
                    <a:pt x="1746758" y="81026"/>
                  </a:lnTo>
                  <a:lnTo>
                    <a:pt x="1746504" y="81026"/>
                  </a:lnTo>
                  <a:lnTo>
                    <a:pt x="1743075" y="77851"/>
                  </a:lnTo>
                  <a:lnTo>
                    <a:pt x="1740662" y="74168"/>
                  </a:lnTo>
                  <a:lnTo>
                    <a:pt x="1737360" y="68453"/>
                  </a:lnTo>
                  <a:lnTo>
                    <a:pt x="1733296" y="61341"/>
                  </a:lnTo>
                  <a:lnTo>
                    <a:pt x="1730502" y="56896"/>
                  </a:lnTo>
                  <a:lnTo>
                    <a:pt x="1729232" y="55626"/>
                  </a:lnTo>
                  <a:lnTo>
                    <a:pt x="1727454" y="53848"/>
                  </a:lnTo>
                  <a:lnTo>
                    <a:pt x="1726057" y="52959"/>
                  </a:lnTo>
                  <a:lnTo>
                    <a:pt x="1724787" y="52578"/>
                  </a:lnTo>
                  <a:lnTo>
                    <a:pt x="1725460" y="51943"/>
                  </a:lnTo>
                  <a:lnTo>
                    <a:pt x="1726692" y="50800"/>
                  </a:lnTo>
                  <a:lnTo>
                    <a:pt x="1727962" y="49276"/>
                  </a:lnTo>
                  <a:lnTo>
                    <a:pt x="1728508" y="48387"/>
                  </a:lnTo>
                  <a:lnTo>
                    <a:pt x="1729232" y="47117"/>
                  </a:lnTo>
                  <a:lnTo>
                    <a:pt x="1730248" y="44704"/>
                  </a:lnTo>
                  <a:lnTo>
                    <a:pt x="1732915" y="37719"/>
                  </a:lnTo>
                  <a:lnTo>
                    <a:pt x="1734312" y="36195"/>
                  </a:lnTo>
                  <a:lnTo>
                    <a:pt x="1737779" y="36195"/>
                  </a:lnTo>
                  <a:lnTo>
                    <a:pt x="1738630" y="36449"/>
                  </a:lnTo>
                  <a:lnTo>
                    <a:pt x="1740408" y="37084"/>
                  </a:lnTo>
                  <a:lnTo>
                    <a:pt x="1741678" y="37465"/>
                  </a:lnTo>
                  <a:lnTo>
                    <a:pt x="1742821" y="37719"/>
                  </a:lnTo>
                  <a:lnTo>
                    <a:pt x="1745488" y="37719"/>
                  </a:lnTo>
                  <a:lnTo>
                    <a:pt x="1746758" y="37211"/>
                  </a:lnTo>
                  <a:lnTo>
                    <a:pt x="1747647" y="36195"/>
                  </a:lnTo>
                  <a:lnTo>
                    <a:pt x="1748663" y="35306"/>
                  </a:lnTo>
                  <a:lnTo>
                    <a:pt x="1749171" y="34036"/>
                  </a:lnTo>
                  <a:lnTo>
                    <a:pt x="1749171" y="30734"/>
                  </a:lnTo>
                  <a:lnTo>
                    <a:pt x="1748955" y="30480"/>
                  </a:lnTo>
                  <a:lnTo>
                    <a:pt x="1748409" y="29464"/>
                  </a:lnTo>
                  <a:lnTo>
                    <a:pt x="1747139" y="28321"/>
                  </a:lnTo>
                  <a:lnTo>
                    <a:pt x="1746021" y="27432"/>
                  </a:lnTo>
                  <a:lnTo>
                    <a:pt x="1746313" y="27432"/>
                  </a:lnTo>
                  <a:lnTo>
                    <a:pt x="1744091" y="26797"/>
                  </a:lnTo>
                  <a:lnTo>
                    <a:pt x="1739773" y="26797"/>
                  </a:lnTo>
                  <a:lnTo>
                    <a:pt x="1737233" y="27432"/>
                  </a:lnTo>
                  <a:lnTo>
                    <a:pt x="1737487" y="27432"/>
                  </a:lnTo>
                  <a:lnTo>
                    <a:pt x="1735721" y="28321"/>
                  </a:lnTo>
                  <a:lnTo>
                    <a:pt x="1727581" y="40767"/>
                  </a:lnTo>
                  <a:lnTo>
                    <a:pt x="1725803" y="45466"/>
                  </a:lnTo>
                  <a:lnTo>
                    <a:pt x="1723898" y="48387"/>
                  </a:lnTo>
                  <a:lnTo>
                    <a:pt x="1721612" y="49784"/>
                  </a:lnTo>
                  <a:lnTo>
                    <a:pt x="1719453" y="51308"/>
                  </a:lnTo>
                  <a:lnTo>
                    <a:pt x="1717040" y="51943"/>
                  </a:lnTo>
                  <a:lnTo>
                    <a:pt x="1713611" y="51943"/>
                  </a:lnTo>
                  <a:lnTo>
                    <a:pt x="1712722" y="51816"/>
                  </a:lnTo>
                  <a:lnTo>
                    <a:pt x="1712760" y="35306"/>
                  </a:lnTo>
                  <a:lnTo>
                    <a:pt x="1718818" y="29845"/>
                  </a:lnTo>
                  <a:lnTo>
                    <a:pt x="1722247" y="29845"/>
                  </a:lnTo>
                  <a:lnTo>
                    <a:pt x="1722247" y="27432"/>
                  </a:lnTo>
                  <a:lnTo>
                    <a:pt x="1693926" y="27432"/>
                  </a:lnTo>
                  <a:lnTo>
                    <a:pt x="1693926" y="29845"/>
                  </a:lnTo>
                  <a:lnTo>
                    <a:pt x="1696847" y="29845"/>
                  </a:lnTo>
                  <a:lnTo>
                    <a:pt x="1698752" y="30099"/>
                  </a:lnTo>
                  <a:lnTo>
                    <a:pt x="1702435" y="75438"/>
                  </a:lnTo>
                  <a:lnTo>
                    <a:pt x="1702079" y="77470"/>
                  </a:lnTo>
                  <a:lnTo>
                    <a:pt x="1702003" y="77851"/>
                  </a:lnTo>
                  <a:lnTo>
                    <a:pt x="1701927" y="78359"/>
                  </a:lnTo>
                  <a:lnTo>
                    <a:pt x="1700911" y="79756"/>
                  </a:lnTo>
                  <a:lnTo>
                    <a:pt x="1699895" y="81026"/>
                  </a:lnTo>
                  <a:lnTo>
                    <a:pt x="1697609" y="81788"/>
                  </a:lnTo>
                  <a:lnTo>
                    <a:pt x="1693926" y="81788"/>
                  </a:lnTo>
                  <a:lnTo>
                    <a:pt x="1693926" y="84074"/>
                  </a:lnTo>
                  <a:lnTo>
                    <a:pt x="1722247" y="84074"/>
                  </a:lnTo>
                  <a:lnTo>
                    <a:pt x="1722247" y="81788"/>
                  </a:lnTo>
                  <a:lnTo>
                    <a:pt x="1719326" y="81788"/>
                  </a:lnTo>
                  <a:lnTo>
                    <a:pt x="1717167" y="81534"/>
                  </a:lnTo>
                  <a:lnTo>
                    <a:pt x="1712722" y="55626"/>
                  </a:lnTo>
                  <a:lnTo>
                    <a:pt x="1716786" y="55626"/>
                  </a:lnTo>
                  <a:lnTo>
                    <a:pt x="1717548" y="55880"/>
                  </a:lnTo>
                  <a:lnTo>
                    <a:pt x="1719072" y="57658"/>
                  </a:lnTo>
                  <a:lnTo>
                    <a:pt x="1720088" y="59055"/>
                  </a:lnTo>
                  <a:lnTo>
                    <a:pt x="1720977" y="60833"/>
                  </a:lnTo>
                  <a:lnTo>
                    <a:pt x="1724215" y="66725"/>
                  </a:lnTo>
                  <a:lnTo>
                    <a:pt x="1727644" y="72555"/>
                  </a:lnTo>
                  <a:lnTo>
                    <a:pt x="1731276" y="78359"/>
                  </a:lnTo>
                  <a:lnTo>
                    <a:pt x="1735074" y="84074"/>
                  </a:lnTo>
                  <a:lnTo>
                    <a:pt x="1751711" y="84074"/>
                  </a:lnTo>
                  <a:lnTo>
                    <a:pt x="1751711" y="81788"/>
                  </a:lnTo>
                  <a:close/>
                </a:path>
                <a:path w="2420620" h="111760">
                  <a:moveTo>
                    <a:pt x="1804035" y="62484"/>
                  </a:moveTo>
                  <a:lnTo>
                    <a:pt x="1802257" y="61722"/>
                  </a:lnTo>
                  <a:lnTo>
                    <a:pt x="1800098" y="66675"/>
                  </a:lnTo>
                  <a:lnTo>
                    <a:pt x="1798015" y="69977"/>
                  </a:lnTo>
                  <a:lnTo>
                    <a:pt x="1797939" y="70104"/>
                  </a:lnTo>
                  <a:lnTo>
                    <a:pt x="1795653" y="72009"/>
                  </a:lnTo>
                  <a:lnTo>
                    <a:pt x="1792351" y="74803"/>
                  </a:lnTo>
                  <a:lnTo>
                    <a:pt x="1788795" y="76073"/>
                  </a:lnTo>
                  <a:lnTo>
                    <a:pt x="1779143" y="76073"/>
                  </a:lnTo>
                  <a:lnTo>
                    <a:pt x="1774571" y="73533"/>
                  </a:lnTo>
                  <a:lnTo>
                    <a:pt x="1771269" y="68326"/>
                  </a:lnTo>
                  <a:lnTo>
                    <a:pt x="1767967" y="63246"/>
                  </a:lnTo>
                  <a:lnTo>
                    <a:pt x="1766316" y="57277"/>
                  </a:lnTo>
                  <a:lnTo>
                    <a:pt x="1766316" y="43815"/>
                  </a:lnTo>
                  <a:lnTo>
                    <a:pt x="1767967" y="38481"/>
                  </a:lnTo>
                  <a:lnTo>
                    <a:pt x="1771396" y="34544"/>
                  </a:lnTo>
                  <a:lnTo>
                    <a:pt x="1773809" y="31496"/>
                  </a:lnTo>
                  <a:lnTo>
                    <a:pt x="1777238" y="29972"/>
                  </a:lnTo>
                  <a:lnTo>
                    <a:pt x="1783842" y="29972"/>
                  </a:lnTo>
                  <a:lnTo>
                    <a:pt x="1790065" y="39751"/>
                  </a:lnTo>
                  <a:lnTo>
                    <a:pt x="1790319" y="40894"/>
                  </a:lnTo>
                  <a:lnTo>
                    <a:pt x="1790446" y="41402"/>
                  </a:lnTo>
                  <a:lnTo>
                    <a:pt x="1791208" y="42291"/>
                  </a:lnTo>
                  <a:lnTo>
                    <a:pt x="1792351" y="43815"/>
                  </a:lnTo>
                  <a:lnTo>
                    <a:pt x="1794256" y="44577"/>
                  </a:lnTo>
                  <a:lnTo>
                    <a:pt x="1798447" y="44577"/>
                  </a:lnTo>
                  <a:lnTo>
                    <a:pt x="1799844" y="44196"/>
                  </a:lnTo>
                  <a:lnTo>
                    <a:pt x="1801749" y="42291"/>
                  </a:lnTo>
                  <a:lnTo>
                    <a:pt x="1802180" y="41402"/>
                  </a:lnTo>
                  <a:lnTo>
                    <a:pt x="1802384" y="40894"/>
                  </a:lnTo>
                  <a:lnTo>
                    <a:pt x="1802384" y="36195"/>
                  </a:lnTo>
                  <a:lnTo>
                    <a:pt x="1800606" y="33147"/>
                  </a:lnTo>
                  <a:lnTo>
                    <a:pt x="1796732" y="29972"/>
                  </a:lnTo>
                  <a:lnTo>
                    <a:pt x="1793494" y="27305"/>
                  </a:lnTo>
                  <a:lnTo>
                    <a:pt x="1788922" y="25781"/>
                  </a:lnTo>
                  <a:lnTo>
                    <a:pt x="1775968" y="25781"/>
                  </a:lnTo>
                  <a:lnTo>
                    <a:pt x="1769618" y="28575"/>
                  </a:lnTo>
                  <a:lnTo>
                    <a:pt x="1764284" y="34163"/>
                  </a:lnTo>
                  <a:lnTo>
                    <a:pt x="1760054" y="38481"/>
                  </a:lnTo>
                  <a:lnTo>
                    <a:pt x="1758899" y="39751"/>
                  </a:lnTo>
                  <a:lnTo>
                    <a:pt x="1756283" y="46863"/>
                  </a:lnTo>
                  <a:lnTo>
                    <a:pt x="1756283" y="65024"/>
                  </a:lnTo>
                  <a:lnTo>
                    <a:pt x="1758607" y="72009"/>
                  </a:lnTo>
                  <a:lnTo>
                    <a:pt x="1758696" y="72263"/>
                  </a:lnTo>
                  <a:lnTo>
                    <a:pt x="1768221" y="83058"/>
                  </a:lnTo>
                  <a:lnTo>
                    <a:pt x="1773936" y="85725"/>
                  </a:lnTo>
                  <a:lnTo>
                    <a:pt x="1785747" y="85725"/>
                  </a:lnTo>
                  <a:lnTo>
                    <a:pt x="1790573" y="83693"/>
                  </a:lnTo>
                  <a:lnTo>
                    <a:pt x="1795018" y="79756"/>
                  </a:lnTo>
                  <a:lnTo>
                    <a:pt x="1799043" y="76073"/>
                  </a:lnTo>
                  <a:lnTo>
                    <a:pt x="1799463" y="75692"/>
                  </a:lnTo>
                  <a:lnTo>
                    <a:pt x="1802434" y="70104"/>
                  </a:lnTo>
                  <a:lnTo>
                    <a:pt x="1802511" y="69977"/>
                  </a:lnTo>
                  <a:lnTo>
                    <a:pt x="1804035" y="62484"/>
                  </a:lnTo>
                  <a:close/>
                </a:path>
                <a:path w="2420620" h="111760">
                  <a:moveTo>
                    <a:pt x="1873250" y="27432"/>
                  </a:moveTo>
                  <a:lnTo>
                    <a:pt x="1845945" y="27432"/>
                  </a:lnTo>
                  <a:lnTo>
                    <a:pt x="1845945" y="29845"/>
                  </a:lnTo>
                  <a:lnTo>
                    <a:pt x="1848739" y="29845"/>
                  </a:lnTo>
                  <a:lnTo>
                    <a:pt x="1850771" y="30226"/>
                  </a:lnTo>
                  <a:lnTo>
                    <a:pt x="1853057" y="31750"/>
                  </a:lnTo>
                  <a:lnTo>
                    <a:pt x="1853819" y="32639"/>
                  </a:lnTo>
                  <a:lnTo>
                    <a:pt x="1854073" y="33782"/>
                  </a:lnTo>
                  <a:lnTo>
                    <a:pt x="1854200" y="34290"/>
                  </a:lnTo>
                  <a:lnTo>
                    <a:pt x="1854327" y="34798"/>
                  </a:lnTo>
                  <a:lnTo>
                    <a:pt x="1854454" y="52705"/>
                  </a:lnTo>
                  <a:lnTo>
                    <a:pt x="1830070" y="52705"/>
                  </a:lnTo>
                  <a:lnTo>
                    <a:pt x="1830197" y="34290"/>
                  </a:lnTo>
                  <a:lnTo>
                    <a:pt x="1830705" y="33147"/>
                  </a:lnTo>
                  <a:lnTo>
                    <a:pt x="1831086" y="32131"/>
                  </a:lnTo>
                  <a:lnTo>
                    <a:pt x="1831848" y="31242"/>
                  </a:lnTo>
                  <a:lnTo>
                    <a:pt x="1832991" y="30607"/>
                  </a:lnTo>
                  <a:lnTo>
                    <a:pt x="1833841" y="30226"/>
                  </a:lnTo>
                  <a:lnTo>
                    <a:pt x="1833181" y="30226"/>
                  </a:lnTo>
                  <a:lnTo>
                    <a:pt x="1836039" y="29845"/>
                  </a:lnTo>
                  <a:lnTo>
                    <a:pt x="1838579" y="29845"/>
                  </a:lnTo>
                  <a:lnTo>
                    <a:pt x="1838579" y="27432"/>
                  </a:lnTo>
                  <a:lnTo>
                    <a:pt x="1811274" y="27432"/>
                  </a:lnTo>
                  <a:lnTo>
                    <a:pt x="1811274" y="29845"/>
                  </a:lnTo>
                  <a:lnTo>
                    <a:pt x="1813941" y="29845"/>
                  </a:lnTo>
                  <a:lnTo>
                    <a:pt x="1816976" y="30226"/>
                  </a:lnTo>
                  <a:lnTo>
                    <a:pt x="1816163" y="30226"/>
                  </a:lnTo>
                  <a:lnTo>
                    <a:pt x="1817116" y="30861"/>
                  </a:lnTo>
                  <a:lnTo>
                    <a:pt x="1818259" y="31496"/>
                  </a:lnTo>
                  <a:lnTo>
                    <a:pt x="1818728" y="32131"/>
                  </a:lnTo>
                  <a:lnTo>
                    <a:pt x="1819059" y="32639"/>
                  </a:lnTo>
                  <a:lnTo>
                    <a:pt x="1819427" y="33782"/>
                  </a:lnTo>
                  <a:lnTo>
                    <a:pt x="1819541" y="34290"/>
                  </a:lnTo>
                  <a:lnTo>
                    <a:pt x="1819656" y="34798"/>
                  </a:lnTo>
                  <a:lnTo>
                    <a:pt x="1819757" y="75565"/>
                  </a:lnTo>
                  <a:lnTo>
                    <a:pt x="1819351" y="77851"/>
                  </a:lnTo>
                  <a:lnTo>
                    <a:pt x="1819275" y="78359"/>
                  </a:lnTo>
                  <a:lnTo>
                    <a:pt x="1818144" y="79883"/>
                  </a:lnTo>
                  <a:lnTo>
                    <a:pt x="1817141" y="81153"/>
                  </a:lnTo>
                  <a:lnTo>
                    <a:pt x="1816862" y="81153"/>
                  </a:lnTo>
                  <a:lnTo>
                    <a:pt x="1814957" y="81788"/>
                  </a:lnTo>
                  <a:lnTo>
                    <a:pt x="1811274" y="81788"/>
                  </a:lnTo>
                  <a:lnTo>
                    <a:pt x="1811274" y="84074"/>
                  </a:lnTo>
                  <a:lnTo>
                    <a:pt x="1838579" y="84074"/>
                  </a:lnTo>
                  <a:lnTo>
                    <a:pt x="1838579" y="81788"/>
                  </a:lnTo>
                  <a:lnTo>
                    <a:pt x="1835912" y="81788"/>
                  </a:lnTo>
                  <a:lnTo>
                    <a:pt x="1833880" y="81407"/>
                  </a:lnTo>
                  <a:lnTo>
                    <a:pt x="1830070" y="56769"/>
                  </a:lnTo>
                  <a:lnTo>
                    <a:pt x="1854454" y="56769"/>
                  </a:lnTo>
                  <a:lnTo>
                    <a:pt x="1854454" y="75565"/>
                  </a:lnTo>
                  <a:lnTo>
                    <a:pt x="1854073" y="77851"/>
                  </a:lnTo>
                  <a:lnTo>
                    <a:pt x="1853946" y="78613"/>
                  </a:lnTo>
                  <a:lnTo>
                    <a:pt x="1851660" y="81153"/>
                  </a:lnTo>
                  <a:lnTo>
                    <a:pt x="1849374" y="81788"/>
                  </a:lnTo>
                  <a:lnTo>
                    <a:pt x="1845945" y="81788"/>
                  </a:lnTo>
                  <a:lnTo>
                    <a:pt x="1845945" y="84074"/>
                  </a:lnTo>
                  <a:lnTo>
                    <a:pt x="1873250" y="84074"/>
                  </a:lnTo>
                  <a:lnTo>
                    <a:pt x="1873250" y="81788"/>
                  </a:lnTo>
                  <a:lnTo>
                    <a:pt x="1870583" y="81788"/>
                  </a:lnTo>
                  <a:lnTo>
                    <a:pt x="1868551" y="81407"/>
                  </a:lnTo>
                  <a:lnTo>
                    <a:pt x="1867408" y="80645"/>
                  </a:lnTo>
                  <a:lnTo>
                    <a:pt x="1866138" y="79883"/>
                  </a:lnTo>
                  <a:lnTo>
                    <a:pt x="1865503" y="78994"/>
                  </a:lnTo>
                  <a:lnTo>
                    <a:pt x="1865122" y="77851"/>
                  </a:lnTo>
                  <a:lnTo>
                    <a:pt x="1864868" y="76708"/>
                  </a:lnTo>
                  <a:lnTo>
                    <a:pt x="1864614" y="74295"/>
                  </a:lnTo>
                  <a:lnTo>
                    <a:pt x="1864614" y="56769"/>
                  </a:lnTo>
                  <a:lnTo>
                    <a:pt x="1864614" y="52705"/>
                  </a:lnTo>
                  <a:lnTo>
                    <a:pt x="1864614" y="36830"/>
                  </a:lnTo>
                  <a:lnTo>
                    <a:pt x="1864817" y="34798"/>
                  </a:lnTo>
                  <a:lnTo>
                    <a:pt x="1864868" y="34290"/>
                  </a:lnTo>
                  <a:lnTo>
                    <a:pt x="1868512" y="30226"/>
                  </a:lnTo>
                  <a:lnTo>
                    <a:pt x="1867852" y="30226"/>
                  </a:lnTo>
                  <a:lnTo>
                    <a:pt x="1870710" y="29845"/>
                  </a:lnTo>
                  <a:lnTo>
                    <a:pt x="1873250" y="29845"/>
                  </a:lnTo>
                  <a:lnTo>
                    <a:pt x="1873250" y="27432"/>
                  </a:lnTo>
                  <a:close/>
                </a:path>
                <a:path w="2420620" h="111760">
                  <a:moveTo>
                    <a:pt x="1929257" y="68072"/>
                  </a:moveTo>
                  <a:lnTo>
                    <a:pt x="1927682" y="61264"/>
                  </a:lnTo>
                  <a:lnTo>
                    <a:pt x="1923186" y="56642"/>
                  </a:lnTo>
                  <a:lnTo>
                    <a:pt x="1922970" y="56426"/>
                  </a:lnTo>
                  <a:lnTo>
                    <a:pt x="1917446" y="54406"/>
                  </a:lnTo>
                  <a:lnTo>
                    <a:pt x="1917446" y="60579"/>
                  </a:lnTo>
                  <a:lnTo>
                    <a:pt x="1917446" y="71755"/>
                  </a:lnTo>
                  <a:lnTo>
                    <a:pt x="1907667" y="80010"/>
                  </a:lnTo>
                  <a:lnTo>
                    <a:pt x="1901444" y="80010"/>
                  </a:lnTo>
                  <a:lnTo>
                    <a:pt x="1899158" y="79756"/>
                  </a:lnTo>
                  <a:lnTo>
                    <a:pt x="1896999" y="79121"/>
                  </a:lnTo>
                  <a:lnTo>
                    <a:pt x="1896999" y="56642"/>
                  </a:lnTo>
                  <a:lnTo>
                    <a:pt x="1911985" y="56642"/>
                  </a:lnTo>
                  <a:lnTo>
                    <a:pt x="1917446" y="60579"/>
                  </a:lnTo>
                  <a:lnTo>
                    <a:pt x="1917446" y="54406"/>
                  </a:lnTo>
                  <a:lnTo>
                    <a:pt x="1915109" y="53543"/>
                  </a:lnTo>
                  <a:lnTo>
                    <a:pt x="1905571" y="52705"/>
                  </a:lnTo>
                  <a:lnTo>
                    <a:pt x="1904111" y="52578"/>
                  </a:lnTo>
                  <a:lnTo>
                    <a:pt x="1896999" y="52705"/>
                  </a:lnTo>
                  <a:lnTo>
                    <a:pt x="1896999" y="35941"/>
                  </a:lnTo>
                  <a:lnTo>
                    <a:pt x="1897240" y="34163"/>
                  </a:lnTo>
                  <a:lnTo>
                    <a:pt x="1897291" y="33782"/>
                  </a:lnTo>
                  <a:lnTo>
                    <a:pt x="1897380" y="33147"/>
                  </a:lnTo>
                  <a:lnTo>
                    <a:pt x="1897888" y="32385"/>
                  </a:lnTo>
                  <a:lnTo>
                    <a:pt x="1898523" y="31623"/>
                  </a:lnTo>
                  <a:lnTo>
                    <a:pt x="1899132" y="31115"/>
                  </a:lnTo>
                  <a:lnTo>
                    <a:pt x="1901190" y="29972"/>
                  </a:lnTo>
                  <a:lnTo>
                    <a:pt x="1907794" y="29972"/>
                  </a:lnTo>
                  <a:lnTo>
                    <a:pt x="1907794" y="27432"/>
                  </a:lnTo>
                  <a:lnTo>
                    <a:pt x="1878203" y="27432"/>
                  </a:lnTo>
                  <a:lnTo>
                    <a:pt x="1878203" y="29972"/>
                  </a:lnTo>
                  <a:lnTo>
                    <a:pt x="1882140" y="29972"/>
                  </a:lnTo>
                  <a:lnTo>
                    <a:pt x="1883156" y="30099"/>
                  </a:lnTo>
                  <a:lnTo>
                    <a:pt x="1886839" y="75438"/>
                  </a:lnTo>
                  <a:lnTo>
                    <a:pt x="1886331" y="78359"/>
                  </a:lnTo>
                  <a:lnTo>
                    <a:pt x="1885315" y="79756"/>
                  </a:lnTo>
                  <a:lnTo>
                    <a:pt x="1884197" y="81153"/>
                  </a:lnTo>
                  <a:lnTo>
                    <a:pt x="1883892" y="81153"/>
                  </a:lnTo>
                  <a:lnTo>
                    <a:pt x="1881886" y="81788"/>
                  </a:lnTo>
                  <a:lnTo>
                    <a:pt x="1878203" y="81788"/>
                  </a:lnTo>
                  <a:lnTo>
                    <a:pt x="1878203" y="84074"/>
                  </a:lnTo>
                  <a:lnTo>
                    <a:pt x="1913128" y="84074"/>
                  </a:lnTo>
                  <a:lnTo>
                    <a:pt x="1918970" y="82550"/>
                  </a:lnTo>
                  <a:lnTo>
                    <a:pt x="1922602" y="80010"/>
                  </a:lnTo>
                  <a:lnTo>
                    <a:pt x="1927225" y="76708"/>
                  </a:lnTo>
                  <a:lnTo>
                    <a:pt x="1929257" y="72898"/>
                  </a:lnTo>
                  <a:lnTo>
                    <a:pt x="1929257" y="68072"/>
                  </a:lnTo>
                  <a:close/>
                </a:path>
                <a:path w="2420620" h="111760">
                  <a:moveTo>
                    <a:pt x="1957578" y="27432"/>
                  </a:moveTo>
                  <a:lnTo>
                    <a:pt x="1929130" y="27432"/>
                  </a:lnTo>
                  <a:lnTo>
                    <a:pt x="1929130" y="29972"/>
                  </a:lnTo>
                  <a:lnTo>
                    <a:pt x="1933498" y="29972"/>
                  </a:lnTo>
                  <a:lnTo>
                    <a:pt x="1934591" y="30099"/>
                  </a:lnTo>
                  <a:lnTo>
                    <a:pt x="1935734" y="30607"/>
                  </a:lnTo>
                  <a:lnTo>
                    <a:pt x="1937258" y="31115"/>
                  </a:lnTo>
                  <a:lnTo>
                    <a:pt x="1936978" y="31115"/>
                  </a:lnTo>
                  <a:lnTo>
                    <a:pt x="1937639" y="31877"/>
                  </a:lnTo>
                  <a:lnTo>
                    <a:pt x="1938477" y="33782"/>
                  </a:lnTo>
                  <a:lnTo>
                    <a:pt x="1938528" y="77470"/>
                  </a:lnTo>
                  <a:lnTo>
                    <a:pt x="1937893" y="78740"/>
                  </a:lnTo>
                  <a:lnTo>
                    <a:pt x="1931225" y="81788"/>
                  </a:lnTo>
                  <a:lnTo>
                    <a:pt x="1929130" y="81788"/>
                  </a:lnTo>
                  <a:lnTo>
                    <a:pt x="1929130" y="84074"/>
                  </a:lnTo>
                  <a:lnTo>
                    <a:pt x="1957578" y="84074"/>
                  </a:lnTo>
                  <a:lnTo>
                    <a:pt x="1957578" y="81788"/>
                  </a:lnTo>
                  <a:lnTo>
                    <a:pt x="1955038" y="81788"/>
                  </a:lnTo>
                  <a:lnTo>
                    <a:pt x="1953260" y="81407"/>
                  </a:lnTo>
                  <a:lnTo>
                    <a:pt x="1951659" y="80772"/>
                  </a:lnTo>
                  <a:lnTo>
                    <a:pt x="1950847" y="80264"/>
                  </a:lnTo>
                  <a:lnTo>
                    <a:pt x="1949958" y="79375"/>
                  </a:lnTo>
                  <a:lnTo>
                    <a:pt x="1949843" y="78867"/>
                  </a:lnTo>
                  <a:lnTo>
                    <a:pt x="1949729" y="78359"/>
                  </a:lnTo>
                  <a:lnTo>
                    <a:pt x="1949450" y="77470"/>
                  </a:lnTo>
                  <a:lnTo>
                    <a:pt x="1949323" y="77089"/>
                  </a:lnTo>
                  <a:lnTo>
                    <a:pt x="1949145" y="75438"/>
                  </a:lnTo>
                  <a:lnTo>
                    <a:pt x="1949145" y="35941"/>
                  </a:lnTo>
                  <a:lnTo>
                    <a:pt x="1949323" y="34163"/>
                  </a:lnTo>
                  <a:lnTo>
                    <a:pt x="1954149" y="29972"/>
                  </a:lnTo>
                  <a:lnTo>
                    <a:pt x="1957578" y="29972"/>
                  </a:lnTo>
                  <a:lnTo>
                    <a:pt x="1957578" y="27432"/>
                  </a:lnTo>
                  <a:close/>
                </a:path>
                <a:path w="2420620" h="111760">
                  <a:moveTo>
                    <a:pt x="2022475" y="81788"/>
                  </a:moveTo>
                  <a:lnTo>
                    <a:pt x="2020658" y="81788"/>
                  </a:lnTo>
                  <a:lnTo>
                    <a:pt x="1997710" y="81788"/>
                  </a:lnTo>
                  <a:lnTo>
                    <a:pt x="1998637" y="81534"/>
                  </a:lnTo>
                  <a:lnTo>
                    <a:pt x="1979079" y="81534"/>
                  </a:lnTo>
                  <a:lnTo>
                    <a:pt x="1979536" y="81661"/>
                  </a:lnTo>
                  <a:lnTo>
                    <a:pt x="1977758" y="81534"/>
                  </a:lnTo>
                  <a:lnTo>
                    <a:pt x="1979079" y="81534"/>
                  </a:lnTo>
                  <a:lnTo>
                    <a:pt x="1977682" y="81153"/>
                  </a:lnTo>
                  <a:lnTo>
                    <a:pt x="1977999" y="81153"/>
                  </a:lnTo>
                  <a:lnTo>
                    <a:pt x="1976247" y="79629"/>
                  </a:lnTo>
                  <a:lnTo>
                    <a:pt x="1975866" y="78740"/>
                  </a:lnTo>
                  <a:lnTo>
                    <a:pt x="1975866" y="77089"/>
                  </a:lnTo>
                  <a:lnTo>
                    <a:pt x="1977174" y="74930"/>
                  </a:lnTo>
                  <a:lnTo>
                    <a:pt x="1977263" y="74803"/>
                  </a:lnTo>
                  <a:lnTo>
                    <a:pt x="1980057" y="71120"/>
                  </a:lnTo>
                  <a:lnTo>
                    <a:pt x="1989074" y="59055"/>
                  </a:lnTo>
                  <a:lnTo>
                    <a:pt x="1997329" y="71120"/>
                  </a:lnTo>
                  <a:lnTo>
                    <a:pt x="1999907" y="74803"/>
                  </a:lnTo>
                  <a:lnTo>
                    <a:pt x="1999996" y="74930"/>
                  </a:lnTo>
                  <a:lnTo>
                    <a:pt x="2001266" y="77343"/>
                  </a:lnTo>
                  <a:lnTo>
                    <a:pt x="2001266" y="79248"/>
                  </a:lnTo>
                  <a:lnTo>
                    <a:pt x="2000885" y="80010"/>
                  </a:lnTo>
                  <a:lnTo>
                    <a:pt x="2000123" y="80518"/>
                  </a:lnTo>
                  <a:lnTo>
                    <a:pt x="1998954" y="81534"/>
                  </a:lnTo>
                  <a:lnTo>
                    <a:pt x="2017890" y="81534"/>
                  </a:lnTo>
                  <a:lnTo>
                    <a:pt x="2020176" y="81673"/>
                  </a:lnTo>
                  <a:lnTo>
                    <a:pt x="2018284" y="81153"/>
                  </a:lnTo>
                  <a:lnTo>
                    <a:pt x="2015236" y="79121"/>
                  </a:lnTo>
                  <a:lnTo>
                    <a:pt x="2012823" y="76073"/>
                  </a:lnTo>
                  <a:lnTo>
                    <a:pt x="2001012" y="59055"/>
                  </a:lnTo>
                  <a:lnTo>
                    <a:pt x="1995297" y="50800"/>
                  </a:lnTo>
                  <a:lnTo>
                    <a:pt x="1998154" y="46990"/>
                  </a:lnTo>
                  <a:lnTo>
                    <a:pt x="2003044" y="40513"/>
                  </a:lnTo>
                  <a:lnTo>
                    <a:pt x="2006473" y="35814"/>
                  </a:lnTo>
                  <a:lnTo>
                    <a:pt x="2009267" y="32766"/>
                  </a:lnTo>
                  <a:lnTo>
                    <a:pt x="2011641" y="31115"/>
                  </a:lnTo>
                  <a:lnTo>
                    <a:pt x="2012696" y="30353"/>
                  </a:lnTo>
                  <a:lnTo>
                    <a:pt x="2014029" y="29972"/>
                  </a:lnTo>
                  <a:lnTo>
                    <a:pt x="2016506" y="29972"/>
                  </a:lnTo>
                  <a:lnTo>
                    <a:pt x="2016506" y="27432"/>
                  </a:lnTo>
                  <a:lnTo>
                    <a:pt x="1997329" y="27432"/>
                  </a:lnTo>
                  <a:lnTo>
                    <a:pt x="1997329" y="29972"/>
                  </a:lnTo>
                  <a:lnTo>
                    <a:pt x="2000123" y="29972"/>
                  </a:lnTo>
                  <a:lnTo>
                    <a:pt x="2000758" y="30607"/>
                  </a:lnTo>
                  <a:lnTo>
                    <a:pt x="2001469" y="31115"/>
                  </a:lnTo>
                  <a:lnTo>
                    <a:pt x="2001596" y="31496"/>
                  </a:lnTo>
                  <a:lnTo>
                    <a:pt x="2001723" y="31877"/>
                  </a:lnTo>
                  <a:lnTo>
                    <a:pt x="2001774" y="33909"/>
                  </a:lnTo>
                  <a:lnTo>
                    <a:pt x="2000377" y="36449"/>
                  </a:lnTo>
                  <a:lnTo>
                    <a:pt x="1997329" y="40513"/>
                  </a:lnTo>
                  <a:lnTo>
                    <a:pt x="1992757" y="46990"/>
                  </a:lnTo>
                  <a:lnTo>
                    <a:pt x="1987169" y="38100"/>
                  </a:lnTo>
                  <a:lnTo>
                    <a:pt x="1986661" y="37465"/>
                  </a:lnTo>
                  <a:lnTo>
                    <a:pt x="1985264" y="35433"/>
                  </a:lnTo>
                  <a:lnTo>
                    <a:pt x="1984502" y="33909"/>
                  </a:lnTo>
                  <a:lnTo>
                    <a:pt x="1984502" y="31877"/>
                  </a:lnTo>
                  <a:lnTo>
                    <a:pt x="1984883" y="31115"/>
                  </a:lnTo>
                  <a:lnTo>
                    <a:pt x="1986280" y="29972"/>
                  </a:lnTo>
                  <a:lnTo>
                    <a:pt x="1989074" y="29972"/>
                  </a:lnTo>
                  <a:lnTo>
                    <a:pt x="1989074" y="27432"/>
                  </a:lnTo>
                  <a:lnTo>
                    <a:pt x="1962531" y="27432"/>
                  </a:lnTo>
                  <a:lnTo>
                    <a:pt x="1962531" y="29972"/>
                  </a:lnTo>
                  <a:lnTo>
                    <a:pt x="1965807" y="29972"/>
                  </a:lnTo>
                  <a:lnTo>
                    <a:pt x="1967103" y="30353"/>
                  </a:lnTo>
                  <a:lnTo>
                    <a:pt x="1968754" y="31496"/>
                  </a:lnTo>
                  <a:lnTo>
                    <a:pt x="1970405" y="32512"/>
                  </a:lnTo>
                  <a:lnTo>
                    <a:pt x="1972894" y="35433"/>
                  </a:lnTo>
                  <a:lnTo>
                    <a:pt x="1986534" y="55372"/>
                  </a:lnTo>
                  <a:lnTo>
                    <a:pt x="1974723" y="71120"/>
                  </a:lnTo>
                  <a:lnTo>
                    <a:pt x="1971040" y="76073"/>
                  </a:lnTo>
                  <a:lnTo>
                    <a:pt x="1962912" y="81788"/>
                  </a:lnTo>
                  <a:lnTo>
                    <a:pt x="1962912" y="84074"/>
                  </a:lnTo>
                  <a:lnTo>
                    <a:pt x="1981327" y="84074"/>
                  </a:lnTo>
                  <a:lnTo>
                    <a:pt x="1981327" y="81788"/>
                  </a:lnTo>
                  <a:lnTo>
                    <a:pt x="1995805" y="81788"/>
                  </a:lnTo>
                  <a:lnTo>
                    <a:pt x="1995805" y="84074"/>
                  </a:lnTo>
                  <a:lnTo>
                    <a:pt x="2022475" y="84074"/>
                  </a:lnTo>
                  <a:lnTo>
                    <a:pt x="2022475" y="81788"/>
                  </a:lnTo>
                  <a:close/>
                </a:path>
                <a:path w="2420620" h="111760">
                  <a:moveTo>
                    <a:pt x="2127758" y="27432"/>
                  </a:moveTo>
                  <a:lnTo>
                    <a:pt x="2100453" y="27432"/>
                  </a:lnTo>
                  <a:lnTo>
                    <a:pt x="2100453" y="29845"/>
                  </a:lnTo>
                  <a:lnTo>
                    <a:pt x="2103247" y="29845"/>
                  </a:lnTo>
                  <a:lnTo>
                    <a:pt x="2105279" y="30226"/>
                  </a:lnTo>
                  <a:lnTo>
                    <a:pt x="2107565" y="31750"/>
                  </a:lnTo>
                  <a:lnTo>
                    <a:pt x="2108327" y="32639"/>
                  </a:lnTo>
                  <a:lnTo>
                    <a:pt x="2108581" y="33782"/>
                  </a:lnTo>
                  <a:lnTo>
                    <a:pt x="2108708" y="34290"/>
                  </a:lnTo>
                  <a:lnTo>
                    <a:pt x="2108835" y="34798"/>
                  </a:lnTo>
                  <a:lnTo>
                    <a:pt x="2108962" y="52705"/>
                  </a:lnTo>
                  <a:lnTo>
                    <a:pt x="2084578" y="52705"/>
                  </a:lnTo>
                  <a:lnTo>
                    <a:pt x="2084705" y="34290"/>
                  </a:lnTo>
                  <a:lnTo>
                    <a:pt x="2085213" y="33147"/>
                  </a:lnTo>
                  <a:lnTo>
                    <a:pt x="2085594" y="32131"/>
                  </a:lnTo>
                  <a:lnTo>
                    <a:pt x="2086356" y="31242"/>
                  </a:lnTo>
                  <a:lnTo>
                    <a:pt x="2087499" y="30607"/>
                  </a:lnTo>
                  <a:lnTo>
                    <a:pt x="2088349" y="30226"/>
                  </a:lnTo>
                  <a:lnTo>
                    <a:pt x="2087689" y="30226"/>
                  </a:lnTo>
                  <a:lnTo>
                    <a:pt x="2090547" y="29845"/>
                  </a:lnTo>
                  <a:lnTo>
                    <a:pt x="2093087" y="29845"/>
                  </a:lnTo>
                  <a:lnTo>
                    <a:pt x="2093087" y="27432"/>
                  </a:lnTo>
                  <a:lnTo>
                    <a:pt x="2065782" y="27432"/>
                  </a:lnTo>
                  <a:lnTo>
                    <a:pt x="2065782" y="29845"/>
                  </a:lnTo>
                  <a:lnTo>
                    <a:pt x="2068449" y="29845"/>
                  </a:lnTo>
                  <a:lnTo>
                    <a:pt x="2071484" y="30226"/>
                  </a:lnTo>
                  <a:lnTo>
                    <a:pt x="2070671" y="30226"/>
                  </a:lnTo>
                  <a:lnTo>
                    <a:pt x="2071624" y="30861"/>
                  </a:lnTo>
                  <a:lnTo>
                    <a:pt x="2072767" y="31496"/>
                  </a:lnTo>
                  <a:lnTo>
                    <a:pt x="2073236" y="32131"/>
                  </a:lnTo>
                  <a:lnTo>
                    <a:pt x="2073567" y="32639"/>
                  </a:lnTo>
                  <a:lnTo>
                    <a:pt x="2073935" y="33782"/>
                  </a:lnTo>
                  <a:lnTo>
                    <a:pt x="2074049" y="34290"/>
                  </a:lnTo>
                  <a:lnTo>
                    <a:pt x="2074164" y="34798"/>
                  </a:lnTo>
                  <a:lnTo>
                    <a:pt x="2074265" y="75565"/>
                  </a:lnTo>
                  <a:lnTo>
                    <a:pt x="2073859" y="77851"/>
                  </a:lnTo>
                  <a:lnTo>
                    <a:pt x="2073783" y="78359"/>
                  </a:lnTo>
                  <a:lnTo>
                    <a:pt x="2072665" y="79883"/>
                  </a:lnTo>
                  <a:lnTo>
                    <a:pt x="2071649" y="81153"/>
                  </a:lnTo>
                  <a:lnTo>
                    <a:pt x="2071370" y="81153"/>
                  </a:lnTo>
                  <a:lnTo>
                    <a:pt x="2069465" y="81788"/>
                  </a:lnTo>
                  <a:lnTo>
                    <a:pt x="2065782" y="81788"/>
                  </a:lnTo>
                  <a:lnTo>
                    <a:pt x="2065782" y="84074"/>
                  </a:lnTo>
                  <a:lnTo>
                    <a:pt x="2093087" y="84074"/>
                  </a:lnTo>
                  <a:lnTo>
                    <a:pt x="2093087" y="81788"/>
                  </a:lnTo>
                  <a:lnTo>
                    <a:pt x="2090420" y="81788"/>
                  </a:lnTo>
                  <a:lnTo>
                    <a:pt x="2088388" y="81407"/>
                  </a:lnTo>
                  <a:lnTo>
                    <a:pt x="2084578" y="56769"/>
                  </a:lnTo>
                  <a:lnTo>
                    <a:pt x="2108962" y="56769"/>
                  </a:lnTo>
                  <a:lnTo>
                    <a:pt x="2108962" y="75565"/>
                  </a:lnTo>
                  <a:lnTo>
                    <a:pt x="2108581" y="77851"/>
                  </a:lnTo>
                  <a:lnTo>
                    <a:pt x="2108454" y="78613"/>
                  </a:lnTo>
                  <a:lnTo>
                    <a:pt x="2106168" y="81153"/>
                  </a:lnTo>
                  <a:lnTo>
                    <a:pt x="2103882" y="81788"/>
                  </a:lnTo>
                  <a:lnTo>
                    <a:pt x="2100453" y="81788"/>
                  </a:lnTo>
                  <a:lnTo>
                    <a:pt x="2100453" y="84074"/>
                  </a:lnTo>
                  <a:lnTo>
                    <a:pt x="2127758" y="84074"/>
                  </a:lnTo>
                  <a:lnTo>
                    <a:pt x="2127758" y="81788"/>
                  </a:lnTo>
                  <a:lnTo>
                    <a:pt x="2125091" y="81788"/>
                  </a:lnTo>
                  <a:lnTo>
                    <a:pt x="2123059" y="81407"/>
                  </a:lnTo>
                  <a:lnTo>
                    <a:pt x="2121916" y="80645"/>
                  </a:lnTo>
                  <a:lnTo>
                    <a:pt x="2120646" y="79883"/>
                  </a:lnTo>
                  <a:lnTo>
                    <a:pt x="2120011" y="78994"/>
                  </a:lnTo>
                  <a:lnTo>
                    <a:pt x="2119630" y="77851"/>
                  </a:lnTo>
                  <a:lnTo>
                    <a:pt x="2119376" y="76708"/>
                  </a:lnTo>
                  <a:lnTo>
                    <a:pt x="2119122" y="74295"/>
                  </a:lnTo>
                  <a:lnTo>
                    <a:pt x="2119122" y="56769"/>
                  </a:lnTo>
                  <a:lnTo>
                    <a:pt x="2119122" y="52705"/>
                  </a:lnTo>
                  <a:lnTo>
                    <a:pt x="2119122" y="36830"/>
                  </a:lnTo>
                  <a:lnTo>
                    <a:pt x="2119325" y="34798"/>
                  </a:lnTo>
                  <a:lnTo>
                    <a:pt x="2119376" y="34290"/>
                  </a:lnTo>
                  <a:lnTo>
                    <a:pt x="2123021" y="30226"/>
                  </a:lnTo>
                  <a:lnTo>
                    <a:pt x="2122360" y="30226"/>
                  </a:lnTo>
                  <a:lnTo>
                    <a:pt x="2125218" y="29845"/>
                  </a:lnTo>
                  <a:lnTo>
                    <a:pt x="2127758" y="29845"/>
                  </a:lnTo>
                  <a:lnTo>
                    <a:pt x="2127758" y="27432"/>
                  </a:lnTo>
                  <a:close/>
                </a:path>
                <a:path w="2420620" h="111760">
                  <a:moveTo>
                    <a:pt x="2185924" y="72390"/>
                  </a:moveTo>
                  <a:lnTo>
                    <a:pt x="2183231" y="75057"/>
                  </a:lnTo>
                  <a:lnTo>
                    <a:pt x="2181733" y="76327"/>
                  </a:lnTo>
                  <a:lnTo>
                    <a:pt x="2180844" y="76962"/>
                  </a:lnTo>
                  <a:lnTo>
                    <a:pt x="2180488" y="77216"/>
                  </a:lnTo>
                  <a:lnTo>
                    <a:pt x="2180336" y="77216"/>
                  </a:lnTo>
                  <a:lnTo>
                    <a:pt x="2179828" y="77343"/>
                  </a:lnTo>
                  <a:lnTo>
                    <a:pt x="2178558" y="77343"/>
                  </a:lnTo>
                  <a:lnTo>
                    <a:pt x="2178240" y="77216"/>
                  </a:lnTo>
                  <a:lnTo>
                    <a:pt x="2178050" y="77216"/>
                  </a:lnTo>
                  <a:lnTo>
                    <a:pt x="2177542" y="76708"/>
                  </a:lnTo>
                  <a:lnTo>
                    <a:pt x="2177034" y="76327"/>
                  </a:lnTo>
                  <a:lnTo>
                    <a:pt x="2176843" y="75946"/>
                  </a:lnTo>
                  <a:lnTo>
                    <a:pt x="2176653" y="75565"/>
                  </a:lnTo>
                  <a:lnTo>
                    <a:pt x="2176526" y="74295"/>
                  </a:lnTo>
                  <a:lnTo>
                    <a:pt x="2176297" y="73152"/>
                  </a:lnTo>
                  <a:lnTo>
                    <a:pt x="2176183" y="50292"/>
                  </a:lnTo>
                  <a:lnTo>
                    <a:pt x="2176145" y="39751"/>
                  </a:lnTo>
                  <a:lnTo>
                    <a:pt x="2175802" y="36449"/>
                  </a:lnTo>
                  <a:lnTo>
                    <a:pt x="2175764" y="36068"/>
                  </a:lnTo>
                  <a:lnTo>
                    <a:pt x="2173859" y="31623"/>
                  </a:lnTo>
                  <a:lnTo>
                    <a:pt x="2172081" y="29591"/>
                  </a:lnTo>
                  <a:lnTo>
                    <a:pt x="2166493" y="26670"/>
                  </a:lnTo>
                  <a:lnTo>
                    <a:pt x="2162302" y="25781"/>
                  </a:lnTo>
                  <a:lnTo>
                    <a:pt x="2150745" y="25781"/>
                  </a:lnTo>
                  <a:lnTo>
                    <a:pt x="2145665" y="27305"/>
                  </a:lnTo>
                  <a:lnTo>
                    <a:pt x="2142109" y="30226"/>
                  </a:lnTo>
                  <a:lnTo>
                    <a:pt x="2138426" y="33147"/>
                  </a:lnTo>
                  <a:lnTo>
                    <a:pt x="2136648" y="36449"/>
                  </a:lnTo>
                  <a:lnTo>
                    <a:pt x="2136686" y="41910"/>
                  </a:lnTo>
                  <a:lnTo>
                    <a:pt x="2137257" y="43434"/>
                  </a:lnTo>
                  <a:lnTo>
                    <a:pt x="2139061" y="45466"/>
                  </a:lnTo>
                  <a:lnTo>
                    <a:pt x="2140331" y="45974"/>
                  </a:lnTo>
                  <a:lnTo>
                    <a:pt x="2143379" y="45974"/>
                  </a:lnTo>
                  <a:lnTo>
                    <a:pt x="2144649" y="45466"/>
                  </a:lnTo>
                  <a:lnTo>
                    <a:pt x="2145665" y="44450"/>
                  </a:lnTo>
                  <a:lnTo>
                    <a:pt x="2146554" y="43434"/>
                  </a:lnTo>
                  <a:lnTo>
                    <a:pt x="2147062" y="41910"/>
                  </a:lnTo>
                  <a:lnTo>
                    <a:pt x="2146935" y="34671"/>
                  </a:lnTo>
                  <a:lnTo>
                    <a:pt x="2147633" y="33147"/>
                  </a:lnTo>
                  <a:lnTo>
                    <a:pt x="2148141" y="32639"/>
                  </a:lnTo>
                  <a:lnTo>
                    <a:pt x="2149348" y="31623"/>
                  </a:lnTo>
                  <a:lnTo>
                    <a:pt x="2150872" y="30226"/>
                  </a:lnTo>
                  <a:lnTo>
                    <a:pt x="2152904" y="29591"/>
                  </a:lnTo>
                  <a:lnTo>
                    <a:pt x="2158873" y="29591"/>
                  </a:lnTo>
                  <a:lnTo>
                    <a:pt x="2161540" y="30607"/>
                  </a:lnTo>
                  <a:lnTo>
                    <a:pt x="2163318" y="32639"/>
                  </a:lnTo>
                  <a:lnTo>
                    <a:pt x="2164981" y="34671"/>
                  </a:lnTo>
                  <a:lnTo>
                    <a:pt x="2165096" y="34798"/>
                  </a:lnTo>
                  <a:lnTo>
                    <a:pt x="2165985" y="38608"/>
                  </a:lnTo>
                  <a:lnTo>
                    <a:pt x="2165985" y="46482"/>
                  </a:lnTo>
                  <a:lnTo>
                    <a:pt x="2165985" y="50292"/>
                  </a:lnTo>
                  <a:lnTo>
                    <a:pt x="2165985" y="71882"/>
                  </a:lnTo>
                  <a:lnTo>
                    <a:pt x="2160905" y="75946"/>
                  </a:lnTo>
                  <a:lnTo>
                    <a:pt x="2156714" y="77978"/>
                  </a:lnTo>
                  <a:lnTo>
                    <a:pt x="2151380" y="77978"/>
                  </a:lnTo>
                  <a:lnTo>
                    <a:pt x="2149525" y="77216"/>
                  </a:lnTo>
                  <a:lnTo>
                    <a:pt x="2149322" y="77216"/>
                  </a:lnTo>
                  <a:lnTo>
                    <a:pt x="2147570" y="75057"/>
                  </a:lnTo>
                  <a:lnTo>
                    <a:pt x="2145792" y="73152"/>
                  </a:lnTo>
                  <a:lnTo>
                    <a:pt x="2144903" y="70739"/>
                  </a:lnTo>
                  <a:lnTo>
                    <a:pt x="2144903" y="65532"/>
                  </a:lnTo>
                  <a:lnTo>
                    <a:pt x="2145461" y="63500"/>
                  </a:lnTo>
                  <a:lnTo>
                    <a:pt x="2165985" y="50292"/>
                  </a:lnTo>
                  <a:lnTo>
                    <a:pt x="2165985" y="46482"/>
                  </a:lnTo>
                  <a:lnTo>
                    <a:pt x="2136394" y="63500"/>
                  </a:lnTo>
                  <a:lnTo>
                    <a:pt x="2135124" y="65532"/>
                  </a:lnTo>
                  <a:lnTo>
                    <a:pt x="2134489" y="67818"/>
                  </a:lnTo>
                  <a:lnTo>
                    <a:pt x="2134527" y="75057"/>
                  </a:lnTo>
                  <a:lnTo>
                    <a:pt x="2135759" y="78486"/>
                  </a:lnTo>
                  <a:lnTo>
                    <a:pt x="2140839" y="83820"/>
                  </a:lnTo>
                  <a:lnTo>
                    <a:pt x="2144014" y="85217"/>
                  </a:lnTo>
                  <a:lnTo>
                    <a:pt x="2150491" y="85217"/>
                  </a:lnTo>
                  <a:lnTo>
                    <a:pt x="2163216" y="77978"/>
                  </a:lnTo>
                  <a:lnTo>
                    <a:pt x="2165820" y="75946"/>
                  </a:lnTo>
                  <a:lnTo>
                    <a:pt x="2165985" y="75946"/>
                  </a:lnTo>
                  <a:lnTo>
                    <a:pt x="2165985" y="79248"/>
                  </a:lnTo>
                  <a:lnTo>
                    <a:pt x="2166620" y="81661"/>
                  </a:lnTo>
                  <a:lnTo>
                    <a:pt x="2167890" y="83058"/>
                  </a:lnTo>
                  <a:lnTo>
                    <a:pt x="2169033" y="84455"/>
                  </a:lnTo>
                  <a:lnTo>
                    <a:pt x="2170684" y="85090"/>
                  </a:lnTo>
                  <a:lnTo>
                    <a:pt x="2176907" y="85090"/>
                  </a:lnTo>
                  <a:lnTo>
                    <a:pt x="2181225" y="82042"/>
                  </a:lnTo>
                  <a:lnTo>
                    <a:pt x="2184768" y="77343"/>
                  </a:lnTo>
                  <a:lnTo>
                    <a:pt x="2185251" y="76708"/>
                  </a:lnTo>
                  <a:lnTo>
                    <a:pt x="2185822" y="75946"/>
                  </a:lnTo>
                  <a:lnTo>
                    <a:pt x="2185924" y="72390"/>
                  </a:lnTo>
                  <a:close/>
                </a:path>
                <a:path w="2420620" h="111760">
                  <a:moveTo>
                    <a:pt x="2237486" y="42926"/>
                  </a:moveTo>
                  <a:lnTo>
                    <a:pt x="2235885" y="32131"/>
                  </a:lnTo>
                  <a:lnTo>
                    <a:pt x="2235797" y="31496"/>
                  </a:lnTo>
                  <a:lnTo>
                    <a:pt x="2235200" y="27432"/>
                  </a:lnTo>
                  <a:lnTo>
                    <a:pt x="2188210" y="27432"/>
                  </a:lnTo>
                  <a:lnTo>
                    <a:pt x="2188210" y="29845"/>
                  </a:lnTo>
                  <a:lnTo>
                    <a:pt x="2191385" y="29845"/>
                  </a:lnTo>
                  <a:lnTo>
                    <a:pt x="2193544" y="30099"/>
                  </a:lnTo>
                  <a:lnTo>
                    <a:pt x="2195830" y="31115"/>
                  </a:lnTo>
                  <a:lnTo>
                    <a:pt x="2196592" y="31877"/>
                  </a:lnTo>
                  <a:lnTo>
                    <a:pt x="2197608" y="34163"/>
                  </a:lnTo>
                  <a:lnTo>
                    <a:pt x="2197735" y="75692"/>
                  </a:lnTo>
                  <a:lnTo>
                    <a:pt x="2197227" y="78740"/>
                  </a:lnTo>
                  <a:lnTo>
                    <a:pt x="2194941" y="81026"/>
                  </a:lnTo>
                  <a:lnTo>
                    <a:pt x="2191740" y="81788"/>
                  </a:lnTo>
                  <a:lnTo>
                    <a:pt x="2188210" y="81788"/>
                  </a:lnTo>
                  <a:lnTo>
                    <a:pt x="2188210" y="84074"/>
                  </a:lnTo>
                  <a:lnTo>
                    <a:pt x="2216531" y="84074"/>
                  </a:lnTo>
                  <a:lnTo>
                    <a:pt x="2216531" y="81788"/>
                  </a:lnTo>
                  <a:lnTo>
                    <a:pt x="2213737" y="81788"/>
                  </a:lnTo>
                  <a:lnTo>
                    <a:pt x="2211705" y="81407"/>
                  </a:lnTo>
                  <a:lnTo>
                    <a:pt x="2210816" y="80772"/>
                  </a:lnTo>
                  <a:lnTo>
                    <a:pt x="2209800" y="80137"/>
                  </a:lnTo>
                  <a:lnTo>
                    <a:pt x="2209165" y="79375"/>
                  </a:lnTo>
                  <a:lnTo>
                    <a:pt x="2208733" y="78740"/>
                  </a:lnTo>
                  <a:lnTo>
                    <a:pt x="2208149" y="77724"/>
                  </a:lnTo>
                  <a:lnTo>
                    <a:pt x="2208022" y="31496"/>
                  </a:lnTo>
                  <a:lnTo>
                    <a:pt x="2225040" y="31496"/>
                  </a:lnTo>
                  <a:lnTo>
                    <a:pt x="2228469" y="32131"/>
                  </a:lnTo>
                  <a:lnTo>
                    <a:pt x="2229993" y="33401"/>
                  </a:lnTo>
                  <a:lnTo>
                    <a:pt x="2231517" y="34544"/>
                  </a:lnTo>
                  <a:lnTo>
                    <a:pt x="2233168" y="37846"/>
                  </a:lnTo>
                  <a:lnTo>
                    <a:pt x="2234692" y="42926"/>
                  </a:lnTo>
                  <a:lnTo>
                    <a:pt x="2237486" y="42926"/>
                  </a:lnTo>
                  <a:close/>
                </a:path>
                <a:path w="2420620" h="111760">
                  <a:moveTo>
                    <a:pt x="2297049" y="44958"/>
                  </a:moveTo>
                  <a:lnTo>
                    <a:pt x="2294839" y="38100"/>
                  </a:lnTo>
                  <a:lnTo>
                    <a:pt x="2294763" y="37846"/>
                  </a:lnTo>
                  <a:lnTo>
                    <a:pt x="2292070" y="34798"/>
                  </a:lnTo>
                  <a:lnTo>
                    <a:pt x="2290064" y="32512"/>
                  </a:lnTo>
                  <a:lnTo>
                    <a:pt x="2286381" y="28067"/>
                  </a:lnTo>
                  <a:lnTo>
                    <a:pt x="2286127" y="27952"/>
                  </a:lnTo>
                  <a:lnTo>
                    <a:pt x="2286127" y="50800"/>
                  </a:lnTo>
                  <a:lnTo>
                    <a:pt x="2286127" y="67183"/>
                  </a:lnTo>
                  <a:lnTo>
                    <a:pt x="2284539" y="72783"/>
                  </a:lnTo>
                  <a:lnTo>
                    <a:pt x="2284476" y="73025"/>
                  </a:lnTo>
                  <a:lnTo>
                    <a:pt x="2281047" y="77216"/>
                  </a:lnTo>
                  <a:lnTo>
                    <a:pt x="2278507" y="80391"/>
                  </a:lnTo>
                  <a:lnTo>
                    <a:pt x="2275205" y="82042"/>
                  </a:lnTo>
                  <a:lnTo>
                    <a:pt x="2267712" y="82042"/>
                  </a:lnTo>
                  <a:lnTo>
                    <a:pt x="2257806" y="68580"/>
                  </a:lnTo>
                  <a:lnTo>
                    <a:pt x="2257806" y="42926"/>
                  </a:lnTo>
                  <a:lnTo>
                    <a:pt x="2261235" y="39243"/>
                  </a:lnTo>
                  <a:lnTo>
                    <a:pt x="2263508" y="37084"/>
                  </a:lnTo>
                  <a:lnTo>
                    <a:pt x="2267077" y="35179"/>
                  </a:lnTo>
                  <a:lnTo>
                    <a:pt x="2269109" y="34798"/>
                  </a:lnTo>
                  <a:lnTo>
                    <a:pt x="2274697" y="34798"/>
                  </a:lnTo>
                  <a:lnTo>
                    <a:pt x="2277745" y="36322"/>
                  </a:lnTo>
                  <a:lnTo>
                    <a:pt x="2280412" y="39497"/>
                  </a:lnTo>
                  <a:lnTo>
                    <a:pt x="2284222" y="44196"/>
                  </a:lnTo>
                  <a:lnTo>
                    <a:pt x="2286127" y="50800"/>
                  </a:lnTo>
                  <a:lnTo>
                    <a:pt x="2286127" y="27952"/>
                  </a:lnTo>
                  <a:lnTo>
                    <a:pt x="2281555" y="25781"/>
                  </a:lnTo>
                  <a:lnTo>
                    <a:pt x="2272665" y="25781"/>
                  </a:lnTo>
                  <a:lnTo>
                    <a:pt x="2269617" y="26797"/>
                  </a:lnTo>
                  <a:lnTo>
                    <a:pt x="2266569" y="28829"/>
                  </a:lnTo>
                  <a:lnTo>
                    <a:pt x="2263648" y="30734"/>
                  </a:lnTo>
                  <a:lnTo>
                    <a:pt x="2260727" y="34290"/>
                  </a:lnTo>
                  <a:lnTo>
                    <a:pt x="2257806" y="39243"/>
                  </a:lnTo>
                  <a:lnTo>
                    <a:pt x="2257806" y="34290"/>
                  </a:lnTo>
                  <a:lnTo>
                    <a:pt x="2257806" y="26035"/>
                  </a:lnTo>
                  <a:lnTo>
                    <a:pt x="2255520" y="26035"/>
                  </a:lnTo>
                  <a:lnTo>
                    <a:pt x="2237994" y="33020"/>
                  </a:lnTo>
                  <a:lnTo>
                    <a:pt x="2238654" y="34798"/>
                  </a:lnTo>
                  <a:lnTo>
                    <a:pt x="2238756" y="35052"/>
                  </a:lnTo>
                  <a:lnTo>
                    <a:pt x="2240280" y="34417"/>
                  </a:lnTo>
                  <a:lnTo>
                    <a:pt x="2240915" y="34290"/>
                  </a:lnTo>
                  <a:lnTo>
                    <a:pt x="2244267" y="34290"/>
                  </a:lnTo>
                  <a:lnTo>
                    <a:pt x="2244725" y="34417"/>
                  </a:lnTo>
                  <a:lnTo>
                    <a:pt x="2246249" y="35433"/>
                  </a:lnTo>
                  <a:lnTo>
                    <a:pt x="2246782" y="36322"/>
                  </a:lnTo>
                  <a:lnTo>
                    <a:pt x="2247011" y="37084"/>
                  </a:lnTo>
                  <a:lnTo>
                    <a:pt x="2247290" y="37846"/>
                  </a:lnTo>
                  <a:lnTo>
                    <a:pt x="2247392" y="104267"/>
                  </a:lnTo>
                  <a:lnTo>
                    <a:pt x="2246884" y="105283"/>
                  </a:lnTo>
                  <a:lnTo>
                    <a:pt x="2246388" y="106426"/>
                  </a:lnTo>
                  <a:lnTo>
                    <a:pt x="2245753" y="107188"/>
                  </a:lnTo>
                  <a:lnTo>
                    <a:pt x="2245614" y="107188"/>
                  </a:lnTo>
                  <a:lnTo>
                    <a:pt x="2245106" y="107442"/>
                  </a:lnTo>
                  <a:lnTo>
                    <a:pt x="2243455" y="108458"/>
                  </a:lnTo>
                  <a:lnTo>
                    <a:pt x="2241550" y="108839"/>
                  </a:lnTo>
                  <a:lnTo>
                    <a:pt x="2237740" y="108839"/>
                  </a:lnTo>
                  <a:lnTo>
                    <a:pt x="2237740" y="111125"/>
                  </a:lnTo>
                  <a:lnTo>
                    <a:pt x="2267331" y="111125"/>
                  </a:lnTo>
                  <a:lnTo>
                    <a:pt x="2267331" y="108839"/>
                  </a:lnTo>
                  <a:lnTo>
                    <a:pt x="2264283" y="108839"/>
                  </a:lnTo>
                  <a:lnTo>
                    <a:pt x="2262124" y="108458"/>
                  </a:lnTo>
                  <a:lnTo>
                    <a:pt x="2259838" y="107188"/>
                  </a:lnTo>
                  <a:lnTo>
                    <a:pt x="2258949" y="106426"/>
                  </a:lnTo>
                  <a:lnTo>
                    <a:pt x="2258568" y="105410"/>
                  </a:lnTo>
                  <a:lnTo>
                    <a:pt x="2258060" y="104267"/>
                  </a:lnTo>
                  <a:lnTo>
                    <a:pt x="2257806" y="101854"/>
                  </a:lnTo>
                  <a:lnTo>
                    <a:pt x="2257806" y="80772"/>
                  </a:lnTo>
                  <a:lnTo>
                    <a:pt x="2259838" y="82550"/>
                  </a:lnTo>
                  <a:lnTo>
                    <a:pt x="2261743" y="83820"/>
                  </a:lnTo>
                  <a:lnTo>
                    <a:pt x="2263394" y="84455"/>
                  </a:lnTo>
                  <a:lnTo>
                    <a:pt x="2265553" y="85344"/>
                  </a:lnTo>
                  <a:lnTo>
                    <a:pt x="2268220" y="85725"/>
                  </a:lnTo>
                  <a:lnTo>
                    <a:pt x="2278253" y="85725"/>
                  </a:lnTo>
                  <a:lnTo>
                    <a:pt x="2284095" y="83185"/>
                  </a:lnTo>
                  <a:lnTo>
                    <a:pt x="2285073" y="82042"/>
                  </a:lnTo>
                  <a:lnTo>
                    <a:pt x="2288667" y="77851"/>
                  </a:lnTo>
                  <a:lnTo>
                    <a:pt x="2292324" y="72783"/>
                  </a:lnTo>
                  <a:lnTo>
                    <a:pt x="2294890" y="67183"/>
                  </a:lnTo>
                  <a:lnTo>
                    <a:pt x="2296515" y="60731"/>
                  </a:lnTo>
                  <a:lnTo>
                    <a:pt x="2297049" y="53721"/>
                  </a:lnTo>
                  <a:lnTo>
                    <a:pt x="2297049" y="44958"/>
                  </a:lnTo>
                  <a:close/>
                </a:path>
                <a:path w="2420620" h="111760">
                  <a:moveTo>
                    <a:pt x="2358136" y="72390"/>
                  </a:moveTo>
                  <a:lnTo>
                    <a:pt x="2355443" y="75057"/>
                  </a:lnTo>
                  <a:lnTo>
                    <a:pt x="2353945" y="76327"/>
                  </a:lnTo>
                  <a:lnTo>
                    <a:pt x="2353056" y="76962"/>
                  </a:lnTo>
                  <a:lnTo>
                    <a:pt x="2352700" y="77216"/>
                  </a:lnTo>
                  <a:lnTo>
                    <a:pt x="2352548" y="77216"/>
                  </a:lnTo>
                  <a:lnTo>
                    <a:pt x="2352040" y="77343"/>
                  </a:lnTo>
                  <a:lnTo>
                    <a:pt x="2350770" y="77343"/>
                  </a:lnTo>
                  <a:lnTo>
                    <a:pt x="2350452" y="77216"/>
                  </a:lnTo>
                  <a:lnTo>
                    <a:pt x="2350262" y="77216"/>
                  </a:lnTo>
                  <a:lnTo>
                    <a:pt x="2349754" y="76708"/>
                  </a:lnTo>
                  <a:lnTo>
                    <a:pt x="2349246" y="76327"/>
                  </a:lnTo>
                  <a:lnTo>
                    <a:pt x="2349055" y="75946"/>
                  </a:lnTo>
                  <a:lnTo>
                    <a:pt x="2348865" y="75565"/>
                  </a:lnTo>
                  <a:lnTo>
                    <a:pt x="2348738" y="74295"/>
                  </a:lnTo>
                  <a:lnTo>
                    <a:pt x="2348496" y="73152"/>
                  </a:lnTo>
                  <a:lnTo>
                    <a:pt x="2348395" y="50292"/>
                  </a:lnTo>
                  <a:lnTo>
                    <a:pt x="2348357" y="39751"/>
                  </a:lnTo>
                  <a:lnTo>
                    <a:pt x="2348014" y="36449"/>
                  </a:lnTo>
                  <a:lnTo>
                    <a:pt x="2347976" y="36068"/>
                  </a:lnTo>
                  <a:lnTo>
                    <a:pt x="2346071" y="31623"/>
                  </a:lnTo>
                  <a:lnTo>
                    <a:pt x="2344293" y="29591"/>
                  </a:lnTo>
                  <a:lnTo>
                    <a:pt x="2338705" y="26670"/>
                  </a:lnTo>
                  <a:lnTo>
                    <a:pt x="2334514" y="25781"/>
                  </a:lnTo>
                  <a:lnTo>
                    <a:pt x="2322957" y="25781"/>
                  </a:lnTo>
                  <a:lnTo>
                    <a:pt x="2317877" y="27305"/>
                  </a:lnTo>
                  <a:lnTo>
                    <a:pt x="2314321" y="30226"/>
                  </a:lnTo>
                  <a:lnTo>
                    <a:pt x="2310638" y="33147"/>
                  </a:lnTo>
                  <a:lnTo>
                    <a:pt x="2308860" y="36449"/>
                  </a:lnTo>
                  <a:lnTo>
                    <a:pt x="2308898" y="41910"/>
                  </a:lnTo>
                  <a:lnTo>
                    <a:pt x="2309469" y="43434"/>
                  </a:lnTo>
                  <a:lnTo>
                    <a:pt x="2311273" y="45466"/>
                  </a:lnTo>
                  <a:lnTo>
                    <a:pt x="2312543" y="45974"/>
                  </a:lnTo>
                  <a:lnTo>
                    <a:pt x="2315591" y="45974"/>
                  </a:lnTo>
                  <a:lnTo>
                    <a:pt x="2316861" y="45466"/>
                  </a:lnTo>
                  <a:lnTo>
                    <a:pt x="2317877" y="44450"/>
                  </a:lnTo>
                  <a:lnTo>
                    <a:pt x="2318766" y="43434"/>
                  </a:lnTo>
                  <a:lnTo>
                    <a:pt x="2319274" y="41910"/>
                  </a:lnTo>
                  <a:lnTo>
                    <a:pt x="2319147" y="34671"/>
                  </a:lnTo>
                  <a:lnTo>
                    <a:pt x="2319845" y="33147"/>
                  </a:lnTo>
                  <a:lnTo>
                    <a:pt x="2320353" y="32639"/>
                  </a:lnTo>
                  <a:lnTo>
                    <a:pt x="2321560" y="31623"/>
                  </a:lnTo>
                  <a:lnTo>
                    <a:pt x="2323084" y="30226"/>
                  </a:lnTo>
                  <a:lnTo>
                    <a:pt x="2325116" y="29591"/>
                  </a:lnTo>
                  <a:lnTo>
                    <a:pt x="2331085" y="29591"/>
                  </a:lnTo>
                  <a:lnTo>
                    <a:pt x="2333752" y="30607"/>
                  </a:lnTo>
                  <a:lnTo>
                    <a:pt x="2335530" y="32639"/>
                  </a:lnTo>
                  <a:lnTo>
                    <a:pt x="2337193" y="34671"/>
                  </a:lnTo>
                  <a:lnTo>
                    <a:pt x="2337308" y="34798"/>
                  </a:lnTo>
                  <a:lnTo>
                    <a:pt x="2338197" y="38608"/>
                  </a:lnTo>
                  <a:lnTo>
                    <a:pt x="2338197" y="46482"/>
                  </a:lnTo>
                  <a:lnTo>
                    <a:pt x="2338197" y="50292"/>
                  </a:lnTo>
                  <a:lnTo>
                    <a:pt x="2338197" y="71882"/>
                  </a:lnTo>
                  <a:lnTo>
                    <a:pt x="2333117" y="75946"/>
                  </a:lnTo>
                  <a:lnTo>
                    <a:pt x="2328926" y="77978"/>
                  </a:lnTo>
                  <a:lnTo>
                    <a:pt x="2323592" y="77978"/>
                  </a:lnTo>
                  <a:lnTo>
                    <a:pt x="2321737" y="77216"/>
                  </a:lnTo>
                  <a:lnTo>
                    <a:pt x="2321534" y="77216"/>
                  </a:lnTo>
                  <a:lnTo>
                    <a:pt x="2319782" y="75057"/>
                  </a:lnTo>
                  <a:lnTo>
                    <a:pt x="2318004" y="73152"/>
                  </a:lnTo>
                  <a:lnTo>
                    <a:pt x="2317115" y="70739"/>
                  </a:lnTo>
                  <a:lnTo>
                    <a:pt x="2317115" y="65532"/>
                  </a:lnTo>
                  <a:lnTo>
                    <a:pt x="2317673" y="63500"/>
                  </a:lnTo>
                  <a:lnTo>
                    <a:pt x="2338197" y="50292"/>
                  </a:lnTo>
                  <a:lnTo>
                    <a:pt x="2338197" y="46482"/>
                  </a:lnTo>
                  <a:lnTo>
                    <a:pt x="2308606" y="63500"/>
                  </a:lnTo>
                  <a:lnTo>
                    <a:pt x="2307336" y="65532"/>
                  </a:lnTo>
                  <a:lnTo>
                    <a:pt x="2306701" y="67818"/>
                  </a:lnTo>
                  <a:lnTo>
                    <a:pt x="2306739" y="75057"/>
                  </a:lnTo>
                  <a:lnTo>
                    <a:pt x="2307971" y="78486"/>
                  </a:lnTo>
                  <a:lnTo>
                    <a:pt x="2313051" y="83820"/>
                  </a:lnTo>
                  <a:lnTo>
                    <a:pt x="2316226" y="85217"/>
                  </a:lnTo>
                  <a:lnTo>
                    <a:pt x="2322703" y="85217"/>
                  </a:lnTo>
                  <a:lnTo>
                    <a:pt x="2335428" y="77978"/>
                  </a:lnTo>
                  <a:lnTo>
                    <a:pt x="2338032" y="75946"/>
                  </a:lnTo>
                  <a:lnTo>
                    <a:pt x="2338197" y="75946"/>
                  </a:lnTo>
                  <a:lnTo>
                    <a:pt x="2338197" y="79248"/>
                  </a:lnTo>
                  <a:lnTo>
                    <a:pt x="2338832" y="81661"/>
                  </a:lnTo>
                  <a:lnTo>
                    <a:pt x="2340102" y="83058"/>
                  </a:lnTo>
                  <a:lnTo>
                    <a:pt x="2341245" y="84455"/>
                  </a:lnTo>
                  <a:lnTo>
                    <a:pt x="2342896" y="85090"/>
                  </a:lnTo>
                  <a:lnTo>
                    <a:pt x="2349119" y="85090"/>
                  </a:lnTo>
                  <a:lnTo>
                    <a:pt x="2353437" y="82042"/>
                  </a:lnTo>
                  <a:lnTo>
                    <a:pt x="2356980" y="77343"/>
                  </a:lnTo>
                  <a:lnTo>
                    <a:pt x="2357463" y="76708"/>
                  </a:lnTo>
                  <a:lnTo>
                    <a:pt x="2358034" y="75946"/>
                  </a:lnTo>
                  <a:lnTo>
                    <a:pt x="2358136" y="72390"/>
                  </a:lnTo>
                  <a:close/>
                </a:path>
                <a:path w="2420620" h="111760">
                  <a:moveTo>
                    <a:pt x="2420112" y="27432"/>
                  </a:moveTo>
                  <a:lnTo>
                    <a:pt x="2401316" y="27432"/>
                  </a:lnTo>
                  <a:lnTo>
                    <a:pt x="2401316" y="31496"/>
                  </a:lnTo>
                  <a:lnTo>
                    <a:pt x="2401316" y="76073"/>
                  </a:lnTo>
                  <a:lnTo>
                    <a:pt x="2401125" y="77724"/>
                  </a:lnTo>
                  <a:lnTo>
                    <a:pt x="2401062" y="78359"/>
                  </a:lnTo>
                  <a:lnTo>
                    <a:pt x="2400427" y="78994"/>
                  </a:lnTo>
                  <a:lnTo>
                    <a:pt x="2400020" y="79502"/>
                  </a:lnTo>
                  <a:lnTo>
                    <a:pt x="2399919" y="79629"/>
                  </a:lnTo>
                  <a:lnTo>
                    <a:pt x="2397633" y="80010"/>
                  </a:lnTo>
                  <a:lnTo>
                    <a:pt x="2372868" y="80010"/>
                  </a:lnTo>
                  <a:lnTo>
                    <a:pt x="2377694" y="71628"/>
                  </a:lnTo>
                  <a:lnTo>
                    <a:pt x="2381148" y="61328"/>
                  </a:lnTo>
                  <a:lnTo>
                    <a:pt x="2383218" y="49098"/>
                  </a:lnTo>
                  <a:lnTo>
                    <a:pt x="2383853" y="36195"/>
                  </a:lnTo>
                  <a:lnTo>
                    <a:pt x="2383917" y="31496"/>
                  </a:lnTo>
                  <a:lnTo>
                    <a:pt x="2401316" y="31496"/>
                  </a:lnTo>
                  <a:lnTo>
                    <a:pt x="2401316" y="27432"/>
                  </a:lnTo>
                  <a:lnTo>
                    <a:pt x="2370201" y="27432"/>
                  </a:lnTo>
                  <a:lnTo>
                    <a:pt x="2370201" y="29972"/>
                  </a:lnTo>
                  <a:lnTo>
                    <a:pt x="2376678" y="29972"/>
                  </a:lnTo>
                  <a:lnTo>
                    <a:pt x="2379738" y="33528"/>
                  </a:lnTo>
                  <a:lnTo>
                    <a:pt x="2372106" y="75184"/>
                  </a:lnTo>
                  <a:lnTo>
                    <a:pt x="2363317" y="81788"/>
                  </a:lnTo>
                  <a:lnTo>
                    <a:pt x="2360168" y="81788"/>
                  </a:lnTo>
                  <a:lnTo>
                    <a:pt x="2360168" y="99695"/>
                  </a:lnTo>
                  <a:lnTo>
                    <a:pt x="2362454" y="99695"/>
                  </a:lnTo>
                  <a:lnTo>
                    <a:pt x="2362784" y="96393"/>
                  </a:lnTo>
                  <a:lnTo>
                    <a:pt x="2362835" y="96012"/>
                  </a:lnTo>
                  <a:lnTo>
                    <a:pt x="2363851" y="92837"/>
                  </a:lnTo>
                  <a:lnTo>
                    <a:pt x="2365629" y="90297"/>
                  </a:lnTo>
                  <a:lnTo>
                    <a:pt x="2367280" y="87757"/>
                  </a:lnTo>
                  <a:lnTo>
                    <a:pt x="2369439" y="85979"/>
                  </a:lnTo>
                  <a:lnTo>
                    <a:pt x="2374087" y="84582"/>
                  </a:lnTo>
                  <a:lnTo>
                    <a:pt x="2373325" y="84582"/>
                  </a:lnTo>
                  <a:lnTo>
                    <a:pt x="2378075" y="84074"/>
                  </a:lnTo>
                  <a:lnTo>
                    <a:pt x="2402459" y="84074"/>
                  </a:lnTo>
                  <a:lnTo>
                    <a:pt x="2406396" y="84582"/>
                  </a:lnTo>
                  <a:lnTo>
                    <a:pt x="2411730" y="86614"/>
                  </a:lnTo>
                  <a:lnTo>
                    <a:pt x="2413762" y="88392"/>
                  </a:lnTo>
                  <a:lnTo>
                    <a:pt x="2415286" y="90932"/>
                  </a:lnTo>
                  <a:lnTo>
                    <a:pt x="2416810" y="93345"/>
                  </a:lnTo>
                  <a:lnTo>
                    <a:pt x="2417584" y="96012"/>
                  </a:lnTo>
                  <a:lnTo>
                    <a:pt x="2417699" y="96393"/>
                  </a:lnTo>
                  <a:lnTo>
                    <a:pt x="2417826" y="99695"/>
                  </a:lnTo>
                  <a:lnTo>
                    <a:pt x="2420112" y="99695"/>
                  </a:lnTo>
                  <a:lnTo>
                    <a:pt x="2420112" y="84074"/>
                  </a:lnTo>
                  <a:lnTo>
                    <a:pt x="2420112" y="81788"/>
                  </a:lnTo>
                  <a:lnTo>
                    <a:pt x="2416810" y="81788"/>
                  </a:lnTo>
                  <a:lnTo>
                    <a:pt x="2414143" y="80899"/>
                  </a:lnTo>
                  <a:lnTo>
                    <a:pt x="2413495" y="80010"/>
                  </a:lnTo>
                  <a:lnTo>
                    <a:pt x="2413216" y="79629"/>
                  </a:lnTo>
                  <a:lnTo>
                    <a:pt x="2412212" y="78359"/>
                  </a:lnTo>
                  <a:lnTo>
                    <a:pt x="2412034" y="77724"/>
                  </a:lnTo>
                  <a:lnTo>
                    <a:pt x="2411806" y="76073"/>
                  </a:lnTo>
                  <a:lnTo>
                    <a:pt x="2411857" y="33528"/>
                  </a:lnTo>
                  <a:lnTo>
                    <a:pt x="2412365" y="32639"/>
                  </a:lnTo>
                  <a:lnTo>
                    <a:pt x="2412873" y="31877"/>
                  </a:lnTo>
                  <a:lnTo>
                    <a:pt x="2413330" y="31496"/>
                  </a:lnTo>
                  <a:lnTo>
                    <a:pt x="2413635" y="31242"/>
                  </a:lnTo>
                  <a:lnTo>
                    <a:pt x="2414524" y="30607"/>
                  </a:lnTo>
                  <a:lnTo>
                    <a:pt x="2415540" y="30099"/>
                  </a:lnTo>
                  <a:lnTo>
                    <a:pt x="2416429" y="29972"/>
                  </a:lnTo>
                  <a:lnTo>
                    <a:pt x="2420112" y="29972"/>
                  </a:lnTo>
                  <a:lnTo>
                    <a:pt x="2420112" y="27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30928" y="4108577"/>
              <a:ext cx="2644013" cy="11493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8035" y="4260977"/>
              <a:ext cx="2644520" cy="11518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8797" y="4415535"/>
              <a:ext cx="2957322" cy="1127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98162" y="4565777"/>
              <a:ext cx="2928873" cy="11518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30801" y="4747767"/>
              <a:ext cx="2119883" cy="8534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52189" y="50"/>
              <a:ext cx="879792" cy="83497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76266" y="50"/>
              <a:ext cx="936104" cy="83497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23025" y="50"/>
              <a:ext cx="970711" cy="83497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68386" y="19608"/>
              <a:ext cx="920508" cy="834974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361434" y="4972558"/>
            <a:ext cx="3266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2022</a:t>
            </a:r>
            <a:endParaRPr sz="10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Расширение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переезд</a:t>
            </a:r>
            <a:r>
              <a:rPr sz="1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женской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больницы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АИН</a:t>
            </a:r>
            <a:endParaRPr sz="1000">
              <a:latin typeface="Times New Roman"/>
              <a:cs typeface="Times New Roman"/>
            </a:endParaRPr>
          </a:p>
          <a:p>
            <a:pPr marL="23495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Награда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мэра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города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Инчхон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вклад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привлечение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иностранных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пациентов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93438" y="5734913"/>
            <a:ext cx="33426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endParaRPr sz="10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Переименована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больница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АИН</a:t>
            </a:r>
            <a:endParaRPr sz="1000">
              <a:latin typeface="Times New Roman"/>
              <a:cs typeface="Times New Roman"/>
            </a:endParaRPr>
          </a:p>
          <a:p>
            <a:pPr marL="23495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Премия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Премьер-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министра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привлечение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иностранных пациентов</a:t>
            </a:r>
            <a:endParaRPr sz="10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Премия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Президента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создание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рабочих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мест</a:t>
            </a:r>
            <a:endParaRPr sz="1000">
              <a:latin typeface="Times New Roman"/>
              <a:cs typeface="Times New Roman"/>
            </a:endParaRPr>
          </a:p>
          <a:p>
            <a:pPr marL="234950" marR="8064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Награда от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мэра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города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Инчхон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вклад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привлечение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иностранных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пациентов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902" y="4134996"/>
            <a:ext cx="2507942" cy="27188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86252"/>
            <a:ext cx="2841141" cy="24634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186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Центр</a:t>
            </a:r>
            <a:r>
              <a:rPr sz="2400" spc="-30" dirty="0"/>
              <a:t> </a:t>
            </a:r>
            <a:r>
              <a:rPr sz="2400" spc="-20" dirty="0"/>
              <a:t>послеродового</a:t>
            </a:r>
            <a:r>
              <a:rPr sz="2400" spc="-10" dirty="0"/>
              <a:t> ухода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78637" y="2407391"/>
            <a:ext cx="7441565" cy="13976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94"/>
              </a:spcBef>
              <a:buFont typeface="Wingdings"/>
              <a:buChar char=""/>
              <a:tabLst>
                <a:tab pos="372110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Систематическая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система </a:t>
            </a:r>
            <a:r>
              <a:rPr sz="1500" b="1" spc="-10" dirty="0">
                <a:latin typeface="Times New Roman"/>
                <a:cs typeface="Times New Roman"/>
              </a:rPr>
              <a:t>послеродового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ведения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специализированных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медсестер</a:t>
            </a:r>
            <a:endParaRPr sz="15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905"/>
              </a:spcBef>
              <a:buFont typeface="Wingdings"/>
              <a:buChar char=""/>
              <a:tabLst>
                <a:tab pos="372110" algn="l"/>
              </a:tabLst>
            </a:pPr>
            <a:r>
              <a:rPr sz="1500" b="1" dirty="0">
                <a:latin typeface="Times New Roman"/>
                <a:cs typeface="Times New Roman"/>
              </a:rPr>
              <a:t>Сбалансированное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питание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премиум-</a:t>
            </a:r>
            <a:r>
              <a:rPr sz="1500" b="1" dirty="0">
                <a:latin typeface="Times New Roman"/>
                <a:cs typeface="Times New Roman"/>
              </a:rPr>
              <a:t>класса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для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мамы</a:t>
            </a:r>
            <a:endParaRPr sz="1500">
              <a:latin typeface="Times New Roman"/>
              <a:cs typeface="Times New Roman"/>
            </a:endParaRPr>
          </a:p>
          <a:p>
            <a:pPr marL="372110" marR="381635" indent="-360045">
              <a:lnSpc>
                <a:spcPct val="150000"/>
              </a:lnSpc>
              <a:buFont typeface="Wingdings"/>
              <a:buChar char=""/>
              <a:tabLst>
                <a:tab pos="372110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Обучение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по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грудному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вскармливанию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и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уходу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за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детьми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профессианальным персоналом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158" y="2289175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090" y="1904"/>
                </a:lnTo>
              </a:path>
            </a:pathLst>
          </a:custGeom>
          <a:ln w="9525">
            <a:solidFill>
              <a:srgbClr val="31D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748" y="1359509"/>
            <a:ext cx="8258175" cy="413384"/>
          </a:xfrm>
          <a:prstGeom prst="rect">
            <a:avLst/>
          </a:prstGeom>
          <a:solidFill>
            <a:srgbClr val="31D424"/>
          </a:solidFill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ts val="2335"/>
              </a:lnSpc>
            </a:pPr>
            <a:r>
              <a:rPr sz="2000" b="1" dirty="0">
                <a:latin typeface="Times New Roman"/>
                <a:cs typeface="Times New Roman"/>
              </a:rPr>
              <a:t>Самый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крупный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Корее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Центр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послеродового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ухода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высшего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класса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657" y="3914470"/>
            <a:ext cx="3703701" cy="29435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4189" y="2996958"/>
            <a:ext cx="3059811" cy="386104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0748" y="501776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48" y="0"/>
                </a:moveTo>
                <a:lnTo>
                  <a:pt x="100913" y="7982"/>
                </a:lnTo>
                <a:lnTo>
                  <a:pt x="60410" y="30211"/>
                </a:lnTo>
                <a:lnTo>
                  <a:pt x="28469" y="64108"/>
                </a:lnTo>
                <a:lnTo>
                  <a:pt x="7522" y="107094"/>
                </a:lnTo>
                <a:lnTo>
                  <a:pt x="0" y="156590"/>
                </a:lnTo>
                <a:lnTo>
                  <a:pt x="7522" y="206025"/>
                </a:lnTo>
                <a:lnTo>
                  <a:pt x="28469" y="248973"/>
                </a:lnTo>
                <a:lnTo>
                  <a:pt x="60410" y="282851"/>
                </a:lnTo>
                <a:lnTo>
                  <a:pt x="100913" y="305073"/>
                </a:lnTo>
                <a:lnTo>
                  <a:pt x="147548" y="313055"/>
                </a:lnTo>
                <a:lnTo>
                  <a:pt x="194181" y="305073"/>
                </a:lnTo>
                <a:lnTo>
                  <a:pt x="234681" y="282851"/>
                </a:lnTo>
                <a:lnTo>
                  <a:pt x="266619" y="248973"/>
                </a:lnTo>
                <a:lnTo>
                  <a:pt x="287563" y="206025"/>
                </a:lnTo>
                <a:lnTo>
                  <a:pt x="295084" y="156590"/>
                </a:lnTo>
                <a:lnTo>
                  <a:pt x="287563" y="107094"/>
                </a:lnTo>
                <a:lnTo>
                  <a:pt x="266619" y="64108"/>
                </a:lnTo>
                <a:lnTo>
                  <a:pt x="234681" y="30211"/>
                </a:lnTo>
                <a:lnTo>
                  <a:pt x="194181" y="7982"/>
                </a:lnTo>
                <a:lnTo>
                  <a:pt x="147548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985" y="293243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48" y="0"/>
                </a:moveTo>
                <a:lnTo>
                  <a:pt x="100909" y="7969"/>
                </a:lnTo>
                <a:lnTo>
                  <a:pt x="60405" y="30167"/>
                </a:lnTo>
                <a:lnTo>
                  <a:pt x="28466" y="64026"/>
                </a:lnTo>
                <a:lnTo>
                  <a:pt x="7521" y="106980"/>
                </a:lnTo>
                <a:lnTo>
                  <a:pt x="0" y="156463"/>
                </a:lnTo>
                <a:lnTo>
                  <a:pt x="7521" y="205947"/>
                </a:lnTo>
                <a:lnTo>
                  <a:pt x="28466" y="248901"/>
                </a:lnTo>
                <a:lnTo>
                  <a:pt x="60405" y="282760"/>
                </a:lnTo>
                <a:lnTo>
                  <a:pt x="100909" y="304958"/>
                </a:lnTo>
                <a:lnTo>
                  <a:pt x="147548" y="312927"/>
                </a:lnTo>
                <a:lnTo>
                  <a:pt x="194181" y="304958"/>
                </a:lnTo>
                <a:lnTo>
                  <a:pt x="234681" y="282760"/>
                </a:lnTo>
                <a:lnTo>
                  <a:pt x="266619" y="248901"/>
                </a:lnTo>
                <a:lnTo>
                  <a:pt x="287563" y="205947"/>
                </a:lnTo>
                <a:lnTo>
                  <a:pt x="295084" y="156463"/>
                </a:lnTo>
                <a:lnTo>
                  <a:pt x="287563" y="106980"/>
                </a:lnTo>
                <a:lnTo>
                  <a:pt x="266619" y="64026"/>
                </a:lnTo>
                <a:lnTo>
                  <a:pt x="234681" y="30167"/>
                </a:lnTo>
                <a:lnTo>
                  <a:pt x="194181" y="7969"/>
                </a:lnTo>
                <a:lnTo>
                  <a:pt x="147548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179" y="398145"/>
            <a:ext cx="3849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3720" algn="l"/>
              </a:tabLst>
            </a:pPr>
            <a:r>
              <a:rPr sz="2400" dirty="0"/>
              <a:t>Центр</a:t>
            </a:r>
            <a:r>
              <a:rPr sz="2400" spc="-30" dirty="0"/>
              <a:t> </a:t>
            </a:r>
            <a:r>
              <a:rPr sz="2400" spc="-10" dirty="0"/>
              <a:t>послеродового</a:t>
            </a:r>
            <a:r>
              <a:rPr sz="2400" dirty="0"/>
              <a:t>	</a:t>
            </a:r>
            <a:r>
              <a:rPr sz="2400" spc="-30" dirty="0"/>
              <a:t>ухода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03" y="2924936"/>
            <a:ext cx="5287166" cy="19065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5505" y="4941227"/>
            <a:ext cx="2720721" cy="16847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903" y="4941227"/>
            <a:ext cx="2270760" cy="1684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8195" y="2924936"/>
            <a:ext cx="2947797" cy="19462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48276" y="951483"/>
            <a:ext cx="4077716" cy="18426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78195" y="4958880"/>
            <a:ext cx="2947797" cy="166712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41375" y="836675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985" y="951483"/>
            <a:ext cx="3513963" cy="18426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3" name="object 3"/>
            <p:cNvSpPr/>
            <p:nvPr/>
          </p:nvSpPr>
          <p:spPr>
            <a:xfrm>
              <a:off x="4427982" y="1365421"/>
              <a:ext cx="4716145" cy="5473065"/>
            </a:xfrm>
            <a:custGeom>
              <a:avLst/>
              <a:gdLst/>
              <a:ahLst/>
              <a:cxnLst/>
              <a:rect l="l" t="t" r="r" b="b"/>
              <a:pathLst>
                <a:path w="4716145" h="5473065">
                  <a:moveTo>
                    <a:pt x="0" y="5473065"/>
                  </a:moveTo>
                  <a:lnTo>
                    <a:pt x="4716018" y="5473065"/>
                  </a:lnTo>
                  <a:lnTo>
                    <a:pt x="4716018" y="0"/>
                  </a:lnTo>
                  <a:lnTo>
                    <a:pt x="0" y="0"/>
                  </a:lnTo>
                  <a:lnTo>
                    <a:pt x="0" y="5473065"/>
                  </a:lnTo>
                  <a:close/>
                </a:path>
              </a:pathLst>
            </a:custGeom>
            <a:ln w="25399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27982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51628" y="4304791"/>
            <a:ext cx="3289935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55675" indent="-287020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299085" algn="l"/>
              </a:tabLst>
            </a:pPr>
            <a:r>
              <a:rPr sz="1700" b="1" spc="-95" dirty="0">
                <a:latin typeface="Times New Roman"/>
                <a:cs typeface="Times New Roman"/>
              </a:rPr>
              <a:t>Отдел</a:t>
            </a:r>
            <a:r>
              <a:rPr sz="1700" b="1" spc="-195" dirty="0">
                <a:latin typeface="Times New Roman"/>
                <a:cs typeface="Times New Roman"/>
              </a:rPr>
              <a:t> </a:t>
            </a:r>
            <a:r>
              <a:rPr sz="1700" b="1" spc="-105" dirty="0">
                <a:latin typeface="Times New Roman"/>
                <a:cs typeface="Times New Roman"/>
              </a:rPr>
              <a:t>международного </a:t>
            </a:r>
            <a:r>
              <a:rPr sz="1700" b="1" spc="-40" dirty="0">
                <a:latin typeface="Times New Roman"/>
                <a:cs typeface="Times New Roman"/>
              </a:rPr>
              <a:t>сотрудничества</a:t>
            </a:r>
            <a:endParaRPr sz="17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9085" algn="l"/>
              </a:tabLst>
            </a:pPr>
            <a:r>
              <a:rPr sz="1700" b="1" spc="-105" dirty="0">
                <a:latin typeface="Times New Roman"/>
                <a:cs typeface="Times New Roman"/>
              </a:rPr>
              <a:t>Предоставление</a:t>
            </a:r>
            <a:r>
              <a:rPr sz="1700" b="1" spc="-190" dirty="0">
                <a:latin typeface="Times New Roman"/>
                <a:cs typeface="Times New Roman"/>
              </a:rPr>
              <a:t> </a:t>
            </a:r>
            <a:r>
              <a:rPr sz="1700" b="1" spc="-110" dirty="0">
                <a:latin typeface="Times New Roman"/>
                <a:cs typeface="Times New Roman"/>
              </a:rPr>
              <a:t>переводчика</a:t>
            </a:r>
            <a:r>
              <a:rPr sz="1700" b="1" spc="-160" dirty="0">
                <a:latin typeface="Times New Roman"/>
                <a:cs typeface="Times New Roman"/>
              </a:rPr>
              <a:t> </a:t>
            </a:r>
            <a:r>
              <a:rPr sz="1700" b="1" spc="-55" dirty="0">
                <a:latin typeface="Times New Roman"/>
                <a:cs typeface="Times New Roman"/>
              </a:rPr>
              <a:t>(рус. </a:t>
            </a:r>
            <a:r>
              <a:rPr sz="1700" b="1" spc="-10" dirty="0">
                <a:latin typeface="Times New Roman"/>
                <a:cs typeface="Times New Roman"/>
              </a:rPr>
              <a:t>англ.)</a:t>
            </a:r>
            <a:endParaRPr sz="1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700" b="1" spc="-100" dirty="0">
                <a:latin typeface="Times New Roman"/>
                <a:cs typeface="Times New Roman"/>
              </a:rPr>
              <a:t>Встреча</a:t>
            </a:r>
            <a:r>
              <a:rPr sz="1700" b="1" spc="-2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-180" dirty="0">
                <a:latin typeface="Times New Roman"/>
                <a:cs typeface="Times New Roman"/>
              </a:rPr>
              <a:t> </a:t>
            </a:r>
            <a:r>
              <a:rPr sz="1700" b="1" spc="-110" dirty="0">
                <a:latin typeface="Times New Roman"/>
                <a:cs typeface="Times New Roman"/>
              </a:rPr>
              <a:t>проводы</a:t>
            </a:r>
            <a:r>
              <a:rPr sz="1700" b="1" spc="-2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8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аэропорту</a:t>
            </a:r>
            <a:endParaRPr sz="1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700" b="1" spc="-100" dirty="0" err="1">
                <a:latin typeface="Times New Roman"/>
                <a:cs typeface="Times New Roman"/>
              </a:rPr>
              <a:t>Западное</a:t>
            </a:r>
            <a:r>
              <a:rPr sz="1700" b="1" spc="-190" dirty="0">
                <a:latin typeface="Times New Roman"/>
                <a:cs typeface="Times New Roman"/>
              </a:rPr>
              <a:t> </a:t>
            </a:r>
            <a:r>
              <a:rPr sz="1700" b="1" spc="-10" dirty="0" err="1">
                <a:latin typeface="Times New Roman"/>
                <a:cs typeface="Times New Roman"/>
              </a:rPr>
              <a:t>питание</a:t>
            </a:r>
            <a:endParaRPr sz="17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700" b="1" spc="-105" dirty="0">
                <a:latin typeface="Times New Roman"/>
                <a:cs typeface="Times New Roman"/>
              </a:rPr>
              <a:t>Бронирование</a:t>
            </a:r>
            <a:r>
              <a:rPr sz="1700" b="1" spc="-17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гостиниц</a:t>
            </a:r>
            <a:endParaRPr sz="1700" dirty="0">
              <a:latin typeface="Times New Roman"/>
              <a:cs typeface="Times New Roman"/>
            </a:endParaRPr>
          </a:p>
          <a:p>
            <a:pPr marL="299085" marR="142240" indent="-287020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700" b="1" spc="-110" dirty="0">
                <a:latin typeface="Times New Roman"/>
                <a:cs typeface="Times New Roman"/>
              </a:rPr>
              <a:t>Поддержка</a:t>
            </a:r>
            <a:r>
              <a:rPr sz="1700" b="1" spc="-140" dirty="0">
                <a:latin typeface="Times New Roman"/>
                <a:cs typeface="Times New Roman"/>
              </a:rPr>
              <a:t> </a:t>
            </a:r>
            <a:r>
              <a:rPr sz="1700" b="1" spc="-105" dirty="0">
                <a:latin typeface="Times New Roman"/>
                <a:cs typeface="Times New Roman"/>
              </a:rPr>
              <a:t>туристических</a:t>
            </a:r>
            <a:r>
              <a:rPr sz="1700" b="1" spc="-165" dirty="0">
                <a:latin typeface="Times New Roman"/>
                <a:cs typeface="Times New Roman"/>
              </a:rPr>
              <a:t> </a:t>
            </a:r>
            <a:r>
              <a:rPr sz="1700" b="1" spc="-100" dirty="0">
                <a:latin typeface="Times New Roman"/>
                <a:cs typeface="Times New Roman"/>
              </a:rPr>
              <a:t>услуг, </a:t>
            </a:r>
            <a:r>
              <a:rPr sz="1700" b="1" spc="-95" dirty="0">
                <a:latin typeface="Times New Roman"/>
                <a:cs typeface="Times New Roman"/>
              </a:rPr>
              <a:t>шоппинг-</a:t>
            </a:r>
            <a:r>
              <a:rPr sz="1700" b="1" spc="-245" dirty="0">
                <a:latin typeface="Times New Roman"/>
                <a:cs typeface="Times New Roman"/>
              </a:rPr>
              <a:t> </a:t>
            </a:r>
            <a:r>
              <a:rPr sz="1700" b="1" spc="-75" dirty="0">
                <a:latin typeface="Times New Roman"/>
                <a:cs typeface="Times New Roman"/>
              </a:rPr>
              <a:t>тур</a:t>
            </a:r>
            <a:r>
              <a:rPr sz="1700" b="1" spc="-2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по</a:t>
            </a:r>
            <a:r>
              <a:rPr sz="1700" b="1" spc="145" dirty="0">
                <a:latin typeface="Times New Roman"/>
                <a:cs typeface="Times New Roman"/>
              </a:rPr>
              <a:t> </a:t>
            </a:r>
            <a:r>
              <a:rPr sz="1700" b="1" spc="-114" dirty="0">
                <a:latin typeface="Times New Roman"/>
                <a:cs typeface="Times New Roman"/>
              </a:rPr>
              <a:t>городу</a:t>
            </a:r>
            <a:r>
              <a:rPr sz="1700" b="1" spc="-204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Инчон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97"/>
            <a:ext cx="4463415" cy="954405"/>
          </a:xfrm>
          <a:custGeom>
            <a:avLst/>
            <a:gdLst/>
            <a:ahLst/>
            <a:cxnLst/>
            <a:rect l="l" t="t" r="r" b="b"/>
            <a:pathLst>
              <a:path w="4463415" h="954405">
                <a:moveTo>
                  <a:pt x="4463354" y="0"/>
                </a:moveTo>
                <a:lnTo>
                  <a:pt x="0" y="0"/>
                </a:lnTo>
                <a:lnTo>
                  <a:pt x="0" y="954112"/>
                </a:lnTo>
                <a:lnTo>
                  <a:pt x="4463354" y="954112"/>
                </a:lnTo>
                <a:lnTo>
                  <a:pt x="446335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63" y="22986"/>
            <a:ext cx="41281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Специальный</a:t>
            </a:r>
            <a:r>
              <a:rPr sz="2800" spc="-105" dirty="0"/>
              <a:t> </a:t>
            </a:r>
            <a:r>
              <a:rPr sz="2800" dirty="0"/>
              <a:t>сервис</a:t>
            </a:r>
            <a:r>
              <a:rPr sz="2800" spc="-125" dirty="0"/>
              <a:t> </a:t>
            </a:r>
            <a:r>
              <a:rPr sz="2800" spc="-25" dirty="0"/>
              <a:t>для </a:t>
            </a:r>
            <a:r>
              <a:rPr sz="2800" dirty="0"/>
              <a:t>иностранных</a:t>
            </a:r>
            <a:r>
              <a:rPr sz="2800" spc="-85" dirty="0"/>
              <a:t> </a:t>
            </a:r>
            <a:r>
              <a:rPr sz="2800" spc="-10" dirty="0"/>
              <a:t>пациентов</a:t>
            </a:r>
            <a:endParaRPr sz="28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2" y="2159"/>
            <a:ext cx="4716018" cy="40998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071"/>
            <a:ext cx="9144000" cy="6663055"/>
            <a:chOff x="0" y="195071"/>
            <a:chExt cx="9144000" cy="6663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5071"/>
              <a:ext cx="9144000" cy="66629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29639"/>
              <a:ext cx="5036820" cy="5928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4710"/>
              <a:ext cx="4644009" cy="57332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959" rIns="0" bIns="0" rtlCol="0">
            <a:spAutoFit/>
          </a:bodyPr>
          <a:lstStyle/>
          <a:p>
            <a:pPr marL="452755">
              <a:lnSpc>
                <a:spcPct val="100000"/>
              </a:lnSpc>
              <a:spcBef>
                <a:spcPts val="100"/>
              </a:spcBef>
            </a:pPr>
            <a:r>
              <a:rPr dirty="0"/>
              <a:t>Аин</a:t>
            </a:r>
            <a:r>
              <a:rPr spc="-35" dirty="0"/>
              <a:t> </a:t>
            </a:r>
            <a:r>
              <a:rPr dirty="0"/>
              <a:t>авеню</a:t>
            </a:r>
            <a:r>
              <a:rPr spc="-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универсальный</a:t>
            </a:r>
            <a:r>
              <a:rPr spc="5" dirty="0"/>
              <a:t> </a:t>
            </a:r>
            <a:r>
              <a:rPr spc="-20" dirty="0"/>
              <a:t>мультиплекс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</a:tabLst>
            </a:pPr>
            <a:r>
              <a:rPr spc="-20" dirty="0"/>
              <a:t>Медицинское</a:t>
            </a:r>
            <a:r>
              <a:rPr spc="-55" dirty="0"/>
              <a:t> </a:t>
            </a:r>
            <a:r>
              <a:rPr spc="-10" dirty="0"/>
              <a:t>учреждение</a:t>
            </a: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pc="-10" dirty="0"/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pc="-30" dirty="0"/>
              <a:t>Торговый</a:t>
            </a:r>
            <a:r>
              <a:rPr spc="-114" dirty="0"/>
              <a:t> </a:t>
            </a:r>
            <a:r>
              <a:rPr spc="-20" dirty="0"/>
              <a:t>центр</a:t>
            </a: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pc="-20" dirty="0"/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pc="-35" dirty="0"/>
              <a:t>Культурный</a:t>
            </a:r>
            <a:r>
              <a:rPr spc="-65" dirty="0"/>
              <a:t> </a:t>
            </a:r>
            <a:r>
              <a:rPr spc="-20" dirty="0"/>
              <a:t>центр</a:t>
            </a: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pc="-20" dirty="0"/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pc="-10" dirty="0"/>
              <a:t>Кинотеатр</a:t>
            </a: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pc="-10" dirty="0"/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dirty="0"/>
              <a:t>Зона</a:t>
            </a:r>
            <a:r>
              <a:rPr spc="-45" dirty="0"/>
              <a:t> </a:t>
            </a:r>
            <a:r>
              <a:rPr spc="-10" dirty="0"/>
              <a:t>отдыха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11"/>
            <a:ext cx="9144000" cy="5544820"/>
            <a:chOff x="0" y="1124711"/>
            <a:chExt cx="9144000" cy="5544820"/>
          </a:xfrm>
        </p:grpSpPr>
        <p:sp>
          <p:nvSpPr>
            <p:cNvPr id="3" name="object 3"/>
            <p:cNvSpPr/>
            <p:nvPr/>
          </p:nvSpPr>
          <p:spPr>
            <a:xfrm>
              <a:off x="0" y="1124711"/>
              <a:ext cx="9144000" cy="5544820"/>
            </a:xfrm>
            <a:custGeom>
              <a:avLst/>
              <a:gdLst/>
              <a:ahLst/>
              <a:cxnLst/>
              <a:rect l="l" t="t" r="r" b="b"/>
              <a:pathLst>
                <a:path w="9144000" h="5544820">
                  <a:moveTo>
                    <a:pt x="8232775" y="0"/>
                  </a:moveTo>
                  <a:lnTo>
                    <a:pt x="865251" y="0"/>
                  </a:lnTo>
                  <a:lnTo>
                    <a:pt x="817696" y="1202"/>
                  </a:lnTo>
                  <a:lnTo>
                    <a:pt x="770765" y="4771"/>
                  </a:lnTo>
                  <a:lnTo>
                    <a:pt x="724517" y="10648"/>
                  </a:lnTo>
                  <a:lnTo>
                    <a:pt x="679009" y="18775"/>
                  </a:lnTo>
                  <a:lnTo>
                    <a:pt x="634300" y="29095"/>
                  </a:lnTo>
                  <a:lnTo>
                    <a:pt x="590447" y="41548"/>
                  </a:lnTo>
                  <a:lnTo>
                    <a:pt x="547508" y="56078"/>
                  </a:lnTo>
                  <a:lnTo>
                    <a:pt x="505543" y="72626"/>
                  </a:lnTo>
                  <a:lnTo>
                    <a:pt x="464608" y="91133"/>
                  </a:lnTo>
                  <a:lnTo>
                    <a:pt x="424762" y="111542"/>
                  </a:lnTo>
                  <a:lnTo>
                    <a:pt x="386063" y="133795"/>
                  </a:lnTo>
                  <a:lnTo>
                    <a:pt x="348568" y="157834"/>
                  </a:lnTo>
                  <a:lnTo>
                    <a:pt x="312337" y="183600"/>
                  </a:lnTo>
                  <a:lnTo>
                    <a:pt x="277427" y="211036"/>
                  </a:lnTo>
                  <a:lnTo>
                    <a:pt x="243896" y="240083"/>
                  </a:lnTo>
                  <a:lnTo>
                    <a:pt x="211802" y="270684"/>
                  </a:lnTo>
                  <a:lnTo>
                    <a:pt x="181203" y="302780"/>
                  </a:lnTo>
                  <a:lnTo>
                    <a:pt x="152157" y="336314"/>
                  </a:lnTo>
                  <a:lnTo>
                    <a:pt x="124723" y="371226"/>
                  </a:lnTo>
                  <a:lnTo>
                    <a:pt x="98959" y="407460"/>
                  </a:lnTo>
                  <a:lnTo>
                    <a:pt x="74921" y="444957"/>
                  </a:lnTo>
                  <a:lnTo>
                    <a:pt x="52670" y="483659"/>
                  </a:lnTo>
                  <a:lnTo>
                    <a:pt x="32262" y="523507"/>
                  </a:lnTo>
                  <a:lnTo>
                    <a:pt x="13756" y="564445"/>
                  </a:lnTo>
                  <a:lnTo>
                    <a:pt x="0" y="4945345"/>
                  </a:lnTo>
                  <a:lnTo>
                    <a:pt x="13756" y="4980234"/>
                  </a:lnTo>
                  <a:lnTo>
                    <a:pt x="32262" y="5021168"/>
                  </a:lnTo>
                  <a:lnTo>
                    <a:pt x="52670" y="5061015"/>
                  </a:lnTo>
                  <a:lnTo>
                    <a:pt x="74921" y="5099714"/>
                  </a:lnTo>
                  <a:lnTo>
                    <a:pt x="98959" y="5137208"/>
                  </a:lnTo>
                  <a:lnTo>
                    <a:pt x="124723" y="5173439"/>
                  </a:lnTo>
                  <a:lnTo>
                    <a:pt x="152157" y="5208349"/>
                  </a:lnTo>
                  <a:lnTo>
                    <a:pt x="181203" y="5241881"/>
                  </a:lnTo>
                  <a:lnTo>
                    <a:pt x="211802" y="5273975"/>
                  </a:lnTo>
                  <a:lnTo>
                    <a:pt x="243896" y="5304573"/>
                  </a:lnTo>
                  <a:lnTo>
                    <a:pt x="277427" y="5333619"/>
                  </a:lnTo>
                  <a:lnTo>
                    <a:pt x="312337" y="5361053"/>
                  </a:lnTo>
                  <a:lnTo>
                    <a:pt x="348568" y="5386817"/>
                  </a:lnTo>
                  <a:lnTo>
                    <a:pt x="386063" y="5410854"/>
                  </a:lnTo>
                  <a:lnTo>
                    <a:pt x="424762" y="5433106"/>
                  </a:lnTo>
                  <a:lnTo>
                    <a:pt x="464608" y="5453514"/>
                  </a:lnTo>
                  <a:lnTo>
                    <a:pt x="505543" y="5472020"/>
                  </a:lnTo>
                  <a:lnTo>
                    <a:pt x="547508" y="5488567"/>
                  </a:lnTo>
                  <a:lnTo>
                    <a:pt x="590447" y="5503095"/>
                  </a:lnTo>
                  <a:lnTo>
                    <a:pt x="634300" y="5515548"/>
                  </a:lnTo>
                  <a:lnTo>
                    <a:pt x="679009" y="5525867"/>
                  </a:lnTo>
                  <a:lnTo>
                    <a:pt x="724517" y="5533994"/>
                  </a:lnTo>
                  <a:lnTo>
                    <a:pt x="770765" y="5539871"/>
                  </a:lnTo>
                  <a:lnTo>
                    <a:pt x="817696" y="5543439"/>
                  </a:lnTo>
                  <a:lnTo>
                    <a:pt x="865251" y="5544642"/>
                  </a:lnTo>
                  <a:lnTo>
                    <a:pt x="8232775" y="5544642"/>
                  </a:lnTo>
                  <a:lnTo>
                    <a:pt x="8280333" y="5543439"/>
                  </a:lnTo>
                  <a:lnTo>
                    <a:pt x="8327266" y="5539871"/>
                  </a:lnTo>
                  <a:lnTo>
                    <a:pt x="8373515" y="5533994"/>
                  </a:lnTo>
                  <a:lnTo>
                    <a:pt x="8419024" y="5525867"/>
                  </a:lnTo>
                  <a:lnTo>
                    <a:pt x="8463734" y="5515548"/>
                  </a:lnTo>
                  <a:lnTo>
                    <a:pt x="8507586" y="5503095"/>
                  </a:lnTo>
                  <a:lnTo>
                    <a:pt x="8550524" y="5488567"/>
                  </a:lnTo>
                  <a:lnTo>
                    <a:pt x="8592488" y="5472020"/>
                  </a:lnTo>
                  <a:lnTo>
                    <a:pt x="8633421" y="5453514"/>
                  </a:lnTo>
                  <a:lnTo>
                    <a:pt x="8673265" y="5433106"/>
                  </a:lnTo>
                  <a:lnTo>
                    <a:pt x="8711962" y="5410854"/>
                  </a:lnTo>
                  <a:lnTo>
                    <a:pt x="8749453" y="5386817"/>
                  </a:lnTo>
                  <a:lnTo>
                    <a:pt x="8785681" y="5361053"/>
                  </a:lnTo>
                  <a:lnTo>
                    <a:pt x="8820588" y="5333619"/>
                  </a:lnTo>
                  <a:lnTo>
                    <a:pt x="8854115" y="5304573"/>
                  </a:lnTo>
                  <a:lnTo>
                    <a:pt x="8886205" y="5273975"/>
                  </a:lnTo>
                  <a:lnTo>
                    <a:pt x="8916800" y="5241881"/>
                  </a:lnTo>
                  <a:lnTo>
                    <a:pt x="8945842" y="5208349"/>
                  </a:lnTo>
                  <a:lnTo>
                    <a:pt x="8973272" y="5173439"/>
                  </a:lnTo>
                  <a:lnTo>
                    <a:pt x="8999032" y="5137208"/>
                  </a:lnTo>
                  <a:lnTo>
                    <a:pt x="9023065" y="5099714"/>
                  </a:lnTo>
                  <a:lnTo>
                    <a:pt x="9045313" y="5061015"/>
                  </a:lnTo>
                  <a:lnTo>
                    <a:pt x="9065717" y="5021168"/>
                  </a:lnTo>
                  <a:lnTo>
                    <a:pt x="9084220" y="4980234"/>
                  </a:lnTo>
                  <a:lnTo>
                    <a:pt x="9100763" y="4938268"/>
                  </a:lnTo>
                  <a:lnTo>
                    <a:pt x="9115289" y="4895330"/>
                  </a:lnTo>
                  <a:lnTo>
                    <a:pt x="9127739" y="4851477"/>
                  </a:lnTo>
                  <a:lnTo>
                    <a:pt x="9138056" y="4806768"/>
                  </a:lnTo>
                  <a:lnTo>
                    <a:pt x="9144000" y="4773479"/>
                  </a:lnTo>
                  <a:lnTo>
                    <a:pt x="9144000" y="771215"/>
                  </a:lnTo>
                  <a:lnTo>
                    <a:pt x="9127739" y="693211"/>
                  </a:lnTo>
                  <a:lnTo>
                    <a:pt x="9115289" y="649355"/>
                  </a:lnTo>
                  <a:lnTo>
                    <a:pt x="9100763" y="606414"/>
                  </a:lnTo>
                  <a:lnTo>
                    <a:pt x="9084220" y="564445"/>
                  </a:lnTo>
                  <a:lnTo>
                    <a:pt x="9065717" y="523507"/>
                  </a:lnTo>
                  <a:lnTo>
                    <a:pt x="9045313" y="483659"/>
                  </a:lnTo>
                  <a:lnTo>
                    <a:pt x="9023065" y="444957"/>
                  </a:lnTo>
                  <a:lnTo>
                    <a:pt x="8999032" y="407460"/>
                  </a:lnTo>
                  <a:lnTo>
                    <a:pt x="8973272" y="371226"/>
                  </a:lnTo>
                  <a:lnTo>
                    <a:pt x="8945842" y="336314"/>
                  </a:lnTo>
                  <a:lnTo>
                    <a:pt x="8916800" y="302780"/>
                  </a:lnTo>
                  <a:lnTo>
                    <a:pt x="8886205" y="270684"/>
                  </a:lnTo>
                  <a:lnTo>
                    <a:pt x="8854115" y="240083"/>
                  </a:lnTo>
                  <a:lnTo>
                    <a:pt x="8820588" y="211036"/>
                  </a:lnTo>
                  <a:lnTo>
                    <a:pt x="8785681" y="183600"/>
                  </a:lnTo>
                  <a:lnTo>
                    <a:pt x="8749453" y="157834"/>
                  </a:lnTo>
                  <a:lnTo>
                    <a:pt x="8711962" y="133795"/>
                  </a:lnTo>
                  <a:lnTo>
                    <a:pt x="8673265" y="111542"/>
                  </a:lnTo>
                  <a:lnTo>
                    <a:pt x="8633421" y="91133"/>
                  </a:lnTo>
                  <a:lnTo>
                    <a:pt x="8592488" y="72626"/>
                  </a:lnTo>
                  <a:lnTo>
                    <a:pt x="8550524" y="56078"/>
                  </a:lnTo>
                  <a:lnTo>
                    <a:pt x="8507586" y="41548"/>
                  </a:lnTo>
                  <a:lnTo>
                    <a:pt x="8463734" y="29095"/>
                  </a:lnTo>
                  <a:lnTo>
                    <a:pt x="8419024" y="18775"/>
                  </a:lnTo>
                  <a:lnTo>
                    <a:pt x="8373515" y="10648"/>
                  </a:lnTo>
                  <a:lnTo>
                    <a:pt x="8327266" y="4771"/>
                  </a:lnTo>
                  <a:lnTo>
                    <a:pt x="8280333" y="1202"/>
                  </a:lnTo>
                  <a:lnTo>
                    <a:pt x="8232775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13023" y="2300858"/>
              <a:ext cx="2823210" cy="2942590"/>
            </a:xfrm>
            <a:custGeom>
              <a:avLst/>
              <a:gdLst/>
              <a:ahLst/>
              <a:cxnLst/>
              <a:rect l="l" t="t" r="r" b="b"/>
              <a:pathLst>
                <a:path w="2823210" h="2942590">
                  <a:moveTo>
                    <a:pt x="1411604" y="0"/>
                  </a:moveTo>
                  <a:lnTo>
                    <a:pt x="1364059" y="818"/>
                  </a:lnTo>
                  <a:lnTo>
                    <a:pt x="1316908" y="3257"/>
                  </a:lnTo>
                  <a:lnTo>
                    <a:pt x="1270175" y="7290"/>
                  </a:lnTo>
                  <a:lnTo>
                    <a:pt x="1223885" y="12892"/>
                  </a:lnTo>
                  <a:lnTo>
                    <a:pt x="1178063" y="20036"/>
                  </a:lnTo>
                  <a:lnTo>
                    <a:pt x="1132734" y="28698"/>
                  </a:lnTo>
                  <a:lnTo>
                    <a:pt x="1087922" y="38852"/>
                  </a:lnTo>
                  <a:lnTo>
                    <a:pt x="1043652" y="50470"/>
                  </a:lnTo>
                  <a:lnTo>
                    <a:pt x="999949" y="63529"/>
                  </a:lnTo>
                  <a:lnTo>
                    <a:pt x="956837" y="78002"/>
                  </a:lnTo>
                  <a:lnTo>
                    <a:pt x="914341" y="93863"/>
                  </a:lnTo>
                  <a:lnTo>
                    <a:pt x="872486" y="111087"/>
                  </a:lnTo>
                  <a:lnTo>
                    <a:pt x="831296" y="129648"/>
                  </a:lnTo>
                  <a:lnTo>
                    <a:pt x="790797" y="149520"/>
                  </a:lnTo>
                  <a:lnTo>
                    <a:pt x="751012" y="170678"/>
                  </a:lnTo>
                  <a:lnTo>
                    <a:pt x="711967" y="193095"/>
                  </a:lnTo>
                  <a:lnTo>
                    <a:pt x="673686" y="216746"/>
                  </a:lnTo>
                  <a:lnTo>
                    <a:pt x="636194" y="241606"/>
                  </a:lnTo>
                  <a:lnTo>
                    <a:pt x="599516" y="267647"/>
                  </a:lnTo>
                  <a:lnTo>
                    <a:pt x="563676" y="294846"/>
                  </a:lnTo>
                  <a:lnTo>
                    <a:pt x="528699" y="323175"/>
                  </a:lnTo>
                  <a:lnTo>
                    <a:pt x="494609" y="352610"/>
                  </a:lnTo>
                  <a:lnTo>
                    <a:pt x="461433" y="383124"/>
                  </a:lnTo>
                  <a:lnTo>
                    <a:pt x="429193" y="414692"/>
                  </a:lnTo>
                  <a:lnTo>
                    <a:pt x="397915" y="447288"/>
                  </a:lnTo>
                  <a:lnTo>
                    <a:pt x="367624" y="480886"/>
                  </a:lnTo>
                  <a:lnTo>
                    <a:pt x="338343" y="515460"/>
                  </a:lnTo>
                  <a:lnTo>
                    <a:pt x="310099" y="550985"/>
                  </a:lnTo>
                  <a:lnTo>
                    <a:pt x="282915" y="587436"/>
                  </a:lnTo>
                  <a:lnTo>
                    <a:pt x="256817" y="624785"/>
                  </a:lnTo>
                  <a:lnTo>
                    <a:pt x="231829" y="663008"/>
                  </a:lnTo>
                  <a:lnTo>
                    <a:pt x="207975" y="702079"/>
                  </a:lnTo>
                  <a:lnTo>
                    <a:pt x="185281" y="741972"/>
                  </a:lnTo>
                  <a:lnTo>
                    <a:pt x="163770" y="782661"/>
                  </a:lnTo>
                  <a:lnTo>
                    <a:pt x="143469" y="824120"/>
                  </a:lnTo>
                  <a:lnTo>
                    <a:pt x="124401" y="866325"/>
                  </a:lnTo>
                  <a:lnTo>
                    <a:pt x="106591" y="909248"/>
                  </a:lnTo>
                  <a:lnTo>
                    <a:pt x="90064" y="952865"/>
                  </a:lnTo>
                  <a:lnTo>
                    <a:pt x="74845" y="997149"/>
                  </a:lnTo>
                  <a:lnTo>
                    <a:pt x="60957" y="1042075"/>
                  </a:lnTo>
                  <a:lnTo>
                    <a:pt x="48427" y="1087617"/>
                  </a:lnTo>
                  <a:lnTo>
                    <a:pt x="37279" y="1133749"/>
                  </a:lnTo>
                  <a:lnTo>
                    <a:pt x="27536" y="1180446"/>
                  </a:lnTo>
                  <a:lnTo>
                    <a:pt x="19225" y="1227681"/>
                  </a:lnTo>
                  <a:lnTo>
                    <a:pt x="12370" y="1275430"/>
                  </a:lnTo>
                  <a:lnTo>
                    <a:pt x="6995" y="1323666"/>
                  </a:lnTo>
                  <a:lnTo>
                    <a:pt x="3125" y="1372364"/>
                  </a:lnTo>
                  <a:lnTo>
                    <a:pt x="785" y="1421497"/>
                  </a:lnTo>
                  <a:lnTo>
                    <a:pt x="0" y="1471040"/>
                  </a:lnTo>
                  <a:lnTo>
                    <a:pt x="785" y="1520584"/>
                  </a:lnTo>
                  <a:lnTo>
                    <a:pt x="3125" y="1569717"/>
                  </a:lnTo>
                  <a:lnTo>
                    <a:pt x="6995" y="1618415"/>
                  </a:lnTo>
                  <a:lnTo>
                    <a:pt x="12370" y="1666651"/>
                  </a:lnTo>
                  <a:lnTo>
                    <a:pt x="19225" y="1714400"/>
                  </a:lnTo>
                  <a:lnTo>
                    <a:pt x="27536" y="1761635"/>
                  </a:lnTo>
                  <a:lnTo>
                    <a:pt x="37279" y="1808332"/>
                  </a:lnTo>
                  <a:lnTo>
                    <a:pt x="48427" y="1854464"/>
                  </a:lnTo>
                  <a:lnTo>
                    <a:pt x="60957" y="1900006"/>
                  </a:lnTo>
                  <a:lnTo>
                    <a:pt x="74845" y="1944932"/>
                  </a:lnTo>
                  <a:lnTo>
                    <a:pt x="90064" y="1989216"/>
                  </a:lnTo>
                  <a:lnTo>
                    <a:pt x="106591" y="2032833"/>
                  </a:lnTo>
                  <a:lnTo>
                    <a:pt x="124401" y="2075756"/>
                  </a:lnTo>
                  <a:lnTo>
                    <a:pt x="143469" y="2117961"/>
                  </a:lnTo>
                  <a:lnTo>
                    <a:pt x="163770" y="2159420"/>
                  </a:lnTo>
                  <a:lnTo>
                    <a:pt x="185281" y="2200109"/>
                  </a:lnTo>
                  <a:lnTo>
                    <a:pt x="207975" y="2240002"/>
                  </a:lnTo>
                  <a:lnTo>
                    <a:pt x="231829" y="2279073"/>
                  </a:lnTo>
                  <a:lnTo>
                    <a:pt x="256817" y="2317296"/>
                  </a:lnTo>
                  <a:lnTo>
                    <a:pt x="282915" y="2354645"/>
                  </a:lnTo>
                  <a:lnTo>
                    <a:pt x="310099" y="2391096"/>
                  </a:lnTo>
                  <a:lnTo>
                    <a:pt x="338343" y="2426621"/>
                  </a:lnTo>
                  <a:lnTo>
                    <a:pt x="367624" y="2461195"/>
                  </a:lnTo>
                  <a:lnTo>
                    <a:pt x="397915" y="2494793"/>
                  </a:lnTo>
                  <a:lnTo>
                    <a:pt x="429193" y="2527389"/>
                  </a:lnTo>
                  <a:lnTo>
                    <a:pt x="461433" y="2558957"/>
                  </a:lnTo>
                  <a:lnTo>
                    <a:pt x="494609" y="2589471"/>
                  </a:lnTo>
                  <a:lnTo>
                    <a:pt x="528699" y="2618906"/>
                  </a:lnTo>
                  <a:lnTo>
                    <a:pt x="563676" y="2647235"/>
                  </a:lnTo>
                  <a:lnTo>
                    <a:pt x="599516" y="2674434"/>
                  </a:lnTo>
                  <a:lnTo>
                    <a:pt x="636194" y="2700475"/>
                  </a:lnTo>
                  <a:lnTo>
                    <a:pt x="673686" y="2725335"/>
                  </a:lnTo>
                  <a:lnTo>
                    <a:pt x="711967" y="2748986"/>
                  </a:lnTo>
                  <a:lnTo>
                    <a:pt x="751012" y="2771403"/>
                  </a:lnTo>
                  <a:lnTo>
                    <a:pt x="790797" y="2792561"/>
                  </a:lnTo>
                  <a:lnTo>
                    <a:pt x="831296" y="2812433"/>
                  </a:lnTo>
                  <a:lnTo>
                    <a:pt x="872486" y="2830994"/>
                  </a:lnTo>
                  <a:lnTo>
                    <a:pt x="914341" y="2848218"/>
                  </a:lnTo>
                  <a:lnTo>
                    <a:pt x="956837" y="2864079"/>
                  </a:lnTo>
                  <a:lnTo>
                    <a:pt x="999949" y="2878552"/>
                  </a:lnTo>
                  <a:lnTo>
                    <a:pt x="1043652" y="2891611"/>
                  </a:lnTo>
                  <a:lnTo>
                    <a:pt x="1087922" y="2903229"/>
                  </a:lnTo>
                  <a:lnTo>
                    <a:pt x="1132734" y="2913383"/>
                  </a:lnTo>
                  <a:lnTo>
                    <a:pt x="1178063" y="2922045"/>
                  </a:lnTo>
                  <a:lnTo>
                    <a:pt x="1223885" y="2929189"/>
                  </a:lnTo>
                  <a:lnTo>
                    <a:pt x="1270175" y="2934791"/>
                  </a:lnTo>
                  <a:lnTo>
                    <a:pt x="1316908" y="2938824"/>
                  </a:lnTo>
                  <a:lnTo>
                    <a:pt x="1364059" y="2941263"/>
                  </a:lnTo>
                  <a:lnTo>
                    <a:pt x="1411604" y="2942081"/>
                  </a:lnTo>
                  <a:lnTo>
                    <a:pt x="1459142" y="2941263"/>
                  </a:lnTo>
                  <a:lnTo>
                    <a:pt x="1506286" y="2938824"/>
                  </a:lnTo>
                  <a:lnTo>
                    <a:pt x="1553012" y="2934791"/>
                  </a:lnTo>
                  <a:lnTo>
                    <a:pt x="1599295" y="2929189"/>
                  </a:lnTo>
                  <a:lnTo>
                    <a:pt x="1645110" y="2922045"/>
                  </a:lnTo>
                  <a:lnTo>
                    <a:pt x="1690434" y="2913383"/>
                  </a:lnTo>
                  <a:lnTo>
                    <a:pt x="1735240" y="2903229"/>
                  </a:lnTo>
                  <a:lnTo>
                    <a:pt x="1779504" y="2891611"/>
                  </a:lnTo>
                  <a:lnTo>
                    <a:pt x="1823202" y="2878552"/>
                  </a:lnTo>
                  <a:lnTo>
                    <a:pt x="1866309" y="2864079"/>
                  </a:lnTo>
                  <a:lnTo>
                    <a:pt x="1908800" y="2848218"/>
                  </a:lnTo>
                  <a:lnTo>
                    <a:pt x="1950651" y="2830994"/>
                  </a:lnTo>
                  <a:lnTo>
                    <a:pt x="1991836" y="2812433"/>
                  </a:lnTo>
                  <a:lnTo>
                    <a:pt x="2032332" y="2792561"/>
                  </a:lnTo>
                  <a:lnTo>
                    <a:pt x="2072112" y="2771403"/>
                  </a:lnTo>
                  <a:lnTo>
                    <a:pt x="2111154" y="2748986"/>
                  </a:lnTo>
                  <a:lnTo>
                    <a:pt x="2149431" y="2725335"/>
                  </a:lnTo>
                  <a:lnTo>
                    <a:pt x="2186920" y="2700475"/>
                  </a:lnTo>
                  <a:lnTo>
                    <a:pt x="2223596" y="2674434"/>
                  </a:lnTo>
                  <a:lnTo>
                    <a:pt x="2259433" y="2647235"/>
                  </a:lnTo>
                  <a:lnTo>
                    <a:pt x="2294407" y="2618906"/>
                  </a:lnTo>
                  <a:lnTo>
                    <a:pt x="2328494" y="2589471"/>
                  </a:lnTo>
                  <a:lnTo>
                    <a:pt x="2361668" y="2558957"/>
                  </a:lnTo>
                  <a:lnTo>
                    <a:pt x="2393906" y="2527389"/>
                  </a:lnTo>
                  <a:lnTo>
                    <a:pt x="2425182" y="2494793"/>
                  </a:lnTo>
                  <a:lnTo>
                    <a:pt x="2455472" y="2461195"/>
                  </a:lnTo>
                  <a:lnTo>
                    <a:pt x="2484750" y="2426621"/>
                  </a:lnTo>
                  <a:lnTo>
                    <a:pt x="2512993" y="2391096"/>
                  </a:lnTo>
                  <a:lnTo>
                    <a:pt x="2540175" y="2354645"/>
                  </a:lnTo>
                  <a:lnTo>
                    <a:pt x="2566272" y="2317296"/>
                  </a:lnTo>
                  <a:lnTo>
                    <a:pt x="2591260" y="2279073"/>
                  </a:lnTo>
                  <a:lnTo>
                    <a:pt x="2615112" y="2240002"/>
                  </a:lnTo>
                  <a:lnTo>
                    <a:pt x="2637806" y="2200109"/>
                  </a:lnTo>
                  <a:lnTo>
                    <a:pt x="2659315" y="2159420"/>
                  </a:lnTo>
                  <a:lnTo>
                    <a:pt x="2679616" y="2117961"/>
                  </a:lnTo>
                  <a:lnTo>
                    <a:pt x="2698684" y="2075756"/>
                  </a:lnTo>
                  <a:lnTo>
                    <a:pt x="2716493" y="2032833"/>
                  </a:lnTo>
                  <a:lnTo>
                    <a:pt x="2733019" y="1989216"/>
                  </a:lnTo>
                  <a:lnTo>
                    <a:pt x="2748239" y="1944932"/>
                  </a:lnTo>
                  <a:lnTo>
                    <a:pt x="2762125" y="1900006"/>
                  </a:lnTo>
                  <a:lnTo>
                    <a:pt x="2774655" y="1854464"/>
                  </a:lnTo>
                  <a:lnTo>
                    <a:pt x="2785804" y="1808332"/>
                  </a:lnTo>
                  <a:lnTo>
                    <a:pt x="2795546" y="1761635"/>
                  </a:lnTo>
                  <a:lnTo>
                    <a:pt x="2803857" y="1714400"/>
                  </a:lnTo>
                  <a:lnTo>
                    <a:pt x="2810712" y="1666651"/>
                  </a:lnTo>
                  <a:lnTo>
                    <a:pt x="2816087" y="1618415"/>
                  </a:lnTo>
                  <a:lnTo>
                    <a:pt x="2819957" y="1569717"/>
                  </a:lnTo>
                  <a:lnTo>
                    <a:pt x="2822297" y="1520584"/>
                  </a:lnTo>
                  <a:lnTo>
                    <a:pt x="2823083" y="1471040"/>
                  </a:lnTo>
                  <a:lnTo>
                    <a:pt x="2822297" y="1421497"/>
                  </a:lnTo>
                  <a:lnTo>
                    <a:pt x="2819957" y="1372364"/>
                  </a:lnTo>
                  <a:lnTo>
                    <a:pt x="2816087" y="1323666"/>
                  </a:lnTo>
                  <a:lnTo>
                    <a:pt x="2810712" y="1275430"/>
                  </a:lnTo>
                  <a:lnTo>
                    <a:pt x="2803857" y="1227681"/>
                  </a:lnTo>
                  <a:lnTo>
                    <a:pt x="2795546" y="1180446"/>
                  </a:lnTo>
                  <a:lnTo>
                    <a:pt x="2785804" y="1133749"/>
                  </a:lnTo>
                  <a:lnTo>
                    <a:pt x="2774655" y="1087617"/>
                  </a:lnTo>
                  <a:lnTo>
                    <a:pt x="2762125" y="1042075"/>
                  </a:lnTo>
                  <a:lnTo>
                    <a:pt x="2748239" y="997149"/>
                  </a:lnTo>
                  <a:lnTo>
                    <a:pt x="2733019" y="952865"/>
                  </a:lnTo>
                  <a:lnTo>
                    <a:pt x="2716493" y="909248"/>
                  </a:lnTo>
                  <a:lnTo>
                    <a:pt x="2698684" y="866325"/>
                  </a:lnTo>
                  <a:lnTo>
                    <a:pt x="2679616" y="824120"/>
                  </a:lnTo>
                  <a:lnTo>
                    <a:pt x="2659315" y="782661"/>
                  </a:lnTo>
                  <a:lnTo>
                    <a:pt x="2637806" y="741972"/>
                  </a:lnTo>
                  <a:lnTo>
                    <a:pt x="2615112" y="702079"/>
                  </a:lnTo>
                  <a:lnTo>
                    <a:pt x="2591260" y="663008"/>
                  </a:lnTo>
                  <a:lnTo>
                    <a:pt x="2566272" y="624785"/>
                  </a:lnTo>
                  <a:lnTo>
                    <a:pt x="2540175" y="587436"/>
                  </a:lnTo>
                  <a:lnTo>
                    <a:pt x="2512993" y="550985"/>
                  </a:lnTo>
                  <a:lnTo>
                    <a:pt x="2484750" y="515460"/>
                  </a:lnTo>
                  <a:lnTo>
                    <a:pt x="2455472" y="480886"/>
                  </a:lnTo>
                  <a:lnTo>
                    <a:pt x="2425182" y="447288"/>
                  </a:lnTo>
                  <a:lnTo>
                    <a:pt x="2393906" y="414692"/>
                  </a:lnTo>
                  <a:lnTo>
                    <a:pt x="2361668" y="383124"/>
                  </a:lnTo>
                  <a:lnTo>
                    <a:pt x="2328494" y="352610"/>
                  </a:lnTo>
                  <a:lnTo>
                    <a:pt x="2294407" y="323175"/>
                  </a:lnTo>
                  <a:lnTo>
                    <a:pt x="2259433" y="294846"/>
                  </a:lnTo>
                  <a:lnTo>
                    <a:pt x="2223596" y="267647"/>
                  </a:lnTo>
                  <a:lnTo>
                    <a:pt x="2186920" y="241606"/>
                  </a:lnTo>
                  <a:lnTo>
                    <a:pt x="2149431" y="216746"/>
                  </a:lnTo>
                  <a:lnTo>
                    <a:pt x="2111154" y="193095"/>
                  </a:lnTo>
                  <a:lnTo>
                    <a:pt x="2072112" y="170678"/>
                  </a:lnTo>
                  <a:lnTo>
                    <a:pt x="2032332" y="149520"/>
                  </a:lnTo>
                  <a:lnTo>
                    <a:pt x="1991836" y="129648"/>
                  </a:lnTo>
                  <a:lnTo>
                    <a:pt x="1950651" y="111087"/>
                  </a:lnTo>
                  <a:lnTo>
                    <a:pt x="1908800" y="93863"/>
                  </a:lnTo>
                  <a:lnTo>
                    <a:pt x="1866309" y="78002"/>
                  </a:lnTo>
                  <a:lnTo>
                    <a:pt x="1823202" y="63529"/>
                  </a:lnTo>
                  <a:lnTo>
                    <a:pt x="1779504" y="50470"/>
                  </a:lnTo>
                  <a:lnTo>
                    <a:pt x="1735240" y="38852"/>
                  </a:lnTo>
                  <a:lnTo>
                    <a:pt x="1690434" y="28698"/>
                  </a:lnTo>
                  <a:lnTo>
                    <a:pt x="1645110" y="20036"/>
                  </a:lnTo>
                  <a:lnTo>
                    <a:pt x="1599295" y="12892"/>
                  </a:lnTo>
                  <a:lnTo>
                    <a:pt x="1553012" y="7290"/>
                  </a:lnTo>
                  <a:lnTo>
                    <a:pt x="1506286" y="3257"/>
                  </a:lnTo>
                  <a:lnTo>
                    <a:pt x="1459142" y="818"/>
                  </a:lnTo>
                  <a:lnTo>
                    <a:pt x="141160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59682" y="2510154"/>
            <a:ext cx="86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Первый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4117" y="4256023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Самый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0832" y="3260216"/>
            <a:ext cx="8235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Единст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венный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7392" y="1186053"/>
            <a:ext cx="458660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0" marR="8890" indent="-109601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Начало</a:t>
            </a:r>
            <a:r>
              <a:rPr sz="16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лечения</a:t>
            </a:r>
            <a:r>
              <a:rPr sz="16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бесплодия,</a:t>
            </a:r>
            <a:r>
              <a:rPr sz="16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внедрение</a:t>
            </a:r>
            <a:r>
              <a:rPr sz="16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новейшего метода</a:t>
            </a:r>
            <a:r>
              <a:rPr sz="16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лечения</a:t>
            </a:r>
            <a:r>
              <a:rPr sz="1600" b="1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(Инчхон)</a:t>
            </a:r>
            <a:endParaRPr sz="1600">
              <a:latin typeface="Times New Roman"/>
              <a:cs typeface="Times New Roman"/>
            </a:endParaRPr>
          </a:p>
          <a:p>
            <a:pPr marL="1164590" marR="5080" indent="-115252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Медсестры</a:t>
            </a:r>
            <a:r>
              <a:rPr sz="16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центра</a:t>
            </a:r>
            <a:r>
              <a:rPr sz="16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Хванимам,</a:t>
            </a:r>
            <a:r>
              <a:rPr sz="1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специализирующиеся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беременных</a:t>
            </a:r>
            <a:r>
              <a:rPr sz="16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женщинах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5865" y="2233576"/>
            <a:ext cx="4046854" cy="19767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98298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1место</a:t>
            </a:r>
            <a:r>
              <a:rPr sz="140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1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количеству</a:t>
            </a:r>
            <a:r>
              <a:rPr sz="1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родов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(Инчхон)</a:t>
            </a:r>
            <a:endParaRPr sz="1400">
              <a:latin typeface="Times New Roman"/>
              <a:cs typeface="Times New Roman"/>
            </a:endParaRPr>
          </a:p>
          <a:p>
            <a:pPr marL="982980">
              <a:lnSpc>
                <a:spcPct val="100000"/>
              </a:lnSpc>
              <a:spcBef>
                <a:spcPts val="60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1место</a:t>
            </a:r>
            <a:r>
              <a:rPr sz="14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количеству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процедур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ЭКО</a:t>
            </a:r>
            <a:endParaRPr sz="1400">
              <a:latin typeface="Times New Roman"/>
              <a:cs typeface="Times New Roman"/>
            </a:endParaRPr>
          </a:p>
          <a:p>
            <a:pPr marL="982980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(Инчхон)</a:t>
            </a:r>
            <a:endParaRPr sz="1400">
              <a:latin typeface="Times New Roman"/>
              <a:cs typeface="Times New Roman"/>
            </a:endParaRPr>
          </a:p>
          <a:p>
            <a:pPr marL="98298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класс</a:t>
            </a:r>
            <a:r>
              <a:rPr sz="14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Оценка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лечения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бесплодия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700" b="1" baseline="3086" dirty="0">
                <a:solidFill>
                  <a:srgbClr val="404040"/>
                </a:solidFill>
                <a:latin typeface="Times New Roman"/>
                <a:cs typeface="Times New Roman"/>
              </a:rPr>
              <a:t>Лучший</a:t>
            </a:r>
            <a:r>
              <a:rPr sz="2700" b="1" spc="494" baseline="308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(2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года</a:t>
            </a:r>
            <a:r>
              <a:rPr sz="1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подряд)</a:t>
            </a:r>
            <a:endParaRPr sz="1400">
              <a:latin typeface="Times New Roman"/>
              <a:cs typeface="Times New Roman"/>
            </a:endParaRPr>
          </a:p>
          <a:p>
            <a:pPr marL="98298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Высшие</a:t>
            </a:r>
            <a:r>
              <a:rPr sz="1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награды</a:t>
            </a:r>
            <a:r>
              <a:rPr sz="1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признания</a:t>
            </a:r>
            <a:endParaRPr sz="1400">
              <a:latin typeface="Times New Roman"/>
              <a:cs typeface="Times New Roman"/>
            </a:endParaRPr>
          </a:p>
          <a:p>
            <a:pPr marL="982980">
              <a:lnSpc>
                <a:spcPct val="100000"/>
              </a:lnSpc>
              <a:spcBef>
                <a:spcPts val="600"/>
              </a:spcBef>
            </a:pPr>
            <a:r>
              <a:rPr sz="1400" spc="-110" dirty="0">
                <a:solidFill>
                  <a:srgbClr val="404040"/>
                </a:solidFill>
                <a:latin typeface="Times New Roman"/>
                <a:cs typeface="Times New Roman"/>
              </a:rPr>
              <a:t>Премьер-</a:t>
            </a:r>
            <a:r>
              <a:rPr sz="1400" spc="-95" dirty="0">
                <a:solidFill>
                  <a:srgbClr val="404040"/>
                </a:solidFill>
                <a:latin typeface="Times New Roman"/>
                <a:cs typeface="Times New Roman"/>
              </a:rPr>
              <a:t>министр,</a:t>
            </a:r>
            <a:r>
              <a:rPr sz="1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90" dirty="0">
                <a:solidFill>
                  <a:srgbClr val="404040"/>
                </a:solidFill>
                <a:latin typeface="Times New Roman"/>
                <a:cs typeface="Times New Roman"/>
              </a:rPr>
              <a:t>министр</a:t>
            </a:r>
            <a:r>
              <a:rPr sz="14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Times New Roman"/>
                <a:cs typeface="Times New Roman"/>
              </a:rPr>
              <a:t>здравоохранения</a:t>
            </a:r>
            <a:r>
              <a:rPr sz="1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6398" y="4183837"/>
            <a:ext cx="26041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5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социального</a:t>
            </a:r>
            <a:r>
              <a:rPr sz="14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5" dirty="0">
                <a:solidFill>
                  <a:srgbClr val="404040"/>
                </a:solidFill>
                <a:latin typeface="Times New Roman"/>
                <a:cs typeface="Times New Roman"/>
              </a:rPr>
              <a:t>обеспечения,</a:t>
            </a:r>
            <a:r>
              <a:rPr sz="1400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404040"/>
                </a:solidFill>
                <a:latin typeface="Times New Roman"/>
                <a:cs typeface="Times New Roman"/>
              </a:rPr>
              <a:t>мэр</a:t>
            </a:r>
            <a:r>
              <a:rPr sz="1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404040"/>
                </a:solidFill>
                <a:latin typeface="Times New Roman"/>
                <a:cs typeface="Times New Roman"/>
              </a:rPr>
              <a:t>Инчхона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6421" y="4596129"/>
            <a:ext cx="4430395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20"/>
              </a:lnSpc>
              <a:spcBef>
                <a:spcPts val="100"/>
              </a:spcBef>
            </a:pPr>
            <a:r>
              <a:rPr sz="2700" b="1" spc="-37" baseline="15432" dirty="0">
                <a:solidFill>
                  <a:srgbClr val="404040"/>
                </a:solidFill>
                <a:latin typeface="Times New Roman"/>
                <a:cs typeface="Times New Roman"/>
              </a:rPr>
              <a:t>большой</a:t>
            </a:r>
            <a:r>
              <a:rPr sz="2700" b="1" spc="-315" baseline="1543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Самое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большое</a:t>
            </a:r>
            <a:r>
              <a:rPr sz="1400" b="1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количество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акушеров-</a:t>
            </a:r>
            <a:endParaRPr sz="1400">
              <a:latin typeface="Times New Roman"/>
              <a:cs typeface="Times New Roman"/>
            </a:endParaRPr>
          </a:p>
          <a:p>
            <a:pPr marL="977265">
              <a:lnSpc>
                <a:spcPts val="1639"/>
              </a:lnSpc>
            </a:pP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гинекологов (специализированная</a:t>
            </a:r>
            <a:r>
              <a:rPr sz="1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больница)</a:t>
            </a:r>
            <a:endParaRPr sz="1400">
              <a:latin typeface="Times New Roman"/>
              <a:cs typeface="Times New Roman"/>
            </a:endParaRPr>
          </a:p>
          <a:p>
            <a:pPr marL="977265" marR="47498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Самое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большое</a:t>
            </a:r>
            <a:r>
              <a:rPr sz="1400" b="1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количество</a:t>
            </a:r>
            <a:r>
              <a:rPr sz="1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семейных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родильных</a:t>
            </a:r>
            <a:r>
              <a:rPr sz="1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палат</a:t>
            </a:r>
            <a:r>
              <a:rPr sz="1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(10</a:t>
            </a:r>
            <a:r>
              <a:rPr sz="1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комнат)</a:t>
            </a:r>
            <a:endParaRPr sz="1400">
              <a:latin typeface="Times New Roman"/>
              <a:cs typeface="Times New Roman"/>
            </a:endParaRPr>
          </a:p>
          <a:p>
            <a:pPr marL="977265" marR="575945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Самое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большое</a:t>
            </a:r>
            <a:r>
              <a:rPr sz="14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количество</a:t>
            </a:r>
            <a:r>
              <a:rPr sz="1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Times New Roman"/>
                <a:cs typeface="Times New Roman"/>
              </a:rPr>
              <a:t>комнат</a:t>
            </a:r>
            <a:r>
              <a:rPr sz="1400" spc="-50" dirty="0">
                <a:solidFill>
                  <a:srgbClr val="404040"/>
                </a:solidFill>
                <a:latin typeface="Times New Roman"/>
                <a:cs typeface="Times New Roman"/>
              </a:rPr>
              <a:t> в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послеродовом</a:t>
            </a:r>
            <a:r>
              <a:rPr sz="1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центре</a:t>
            </a:r>
            <a:r>
              <a:rPr sz="1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(107</a:t>
            </a:r>
            <a:r>
              <a:rPr sz="1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комнат)</a:t>
            </a:r>
            <a:endParaRPr sz="1400">
              <a:latin typeface="Times New Roman"/>
              <a:cs typeface="Times New Roman"/>
            </a:endParaRPr>
          </a:p>
          <a:p>
            <a:pPr marL="977265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Самая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большая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парковочная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стоянка</a:t>
            </a:r>
            <a:endParaRPr sz="1400">
              <a:latin typeface="Times New Roman"/>
              <a:cs typeface="Times New Roman"/>
            </a:endParaRPr>
          </a:p>
          <a:p>
            <a:pPr marL="977265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(1,150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мест</a:t>
            </a:r>
            <a:r>
              <a:rPr sz="1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867" y="4107850"/>
            <a:ext cx="4231005" cy="23634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65"/>
              </a:spcBef>
            </a:pP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Новейший</a:t>
            </a:r>
            <a:endParaRPr sz="1800">
              <a:latin typeface="Times New Roman"/>
              <a:cs typeface="Times New Roman"/>
            </a:endParaRPr>
          </a:p>
          <a:p>
            <a:pPr marR="748665" algn="ctr">
              <a:lnSpc>
                <a:spcPct val="100000"/>
              </a:lnSpc>
              <a:spcBef>
                <a:spcPts val="920"/>
              </a:spcBef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Новейший</a:t>
            </a:r>
            <a:r>
              <a:rPr sz="1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хирургический</a:t>
            </a:r>
            <a:r>
              <a:rPr sz="1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робот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Да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Винчи</a:t>
            </a:r>
            <a:endParaRPr sz="1400">
              <a:latin typeface="Times New Roman"/>
              <a:cs typeface="Times New Roman"/>
            </a:endParaRPr>
          </a:p>
          <a:p>
            <a:pPr marR="749300" algn="ctr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четвертого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поколения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764540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МРТ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3.0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Тл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высочайшего</a:t>
            </a:r>
            <a:r>
              <a:rPr sz="1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качества</a:t>
            </a:r>
            <a:r>
              <a:rPr sz="1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1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уровне университетской</a:t>
            </a:r>
            <a:r>
              <a:rPr sz="1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больницы</a:t>
            </a:r>
            <a:endParaRPr sz="1400">
              <a:latin typeface="Times New Roman"/>
              <a:cs typeface="Times New Roman"/>
            </a:endParaRPr>
          </a:p>
          <a:p>
            <a:pPr marR="752475" algn="ctr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Новейшая</a:t>
            </a:r>
            <a:r>
              <a:rPr sz="1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многосрезовая</a:t>
            </a:r>
            <a:r>
              <a:rPr sz="1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КТ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384</a:t>
            </a:r>
            <a:endParaRPr sz="1400">
              <a:latin typeface="Times New Roman"/>
              <a:cs typeface="Times New Roman"/>
            </a:endParaRPr>
          </a:p>
          <a:p>
            <a:pPr marR="751205" algn="ctr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404040"/>
                </a:solidFill>
                <a:latin typeface="Times New Roman"/>
                <a:cs typeface="Times New Roman"/>
              </a:rPr>
              <a:t>Новейшее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ангиографическое</a:t>
            </a:r>
            <a:r>
              <a:rPr sz="1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оборудование</a:t>
            </a:r>
            <a:endParaRPr sz="1400">
              <a:latin typeface="Times New Roman"/>
              <a:cs typeface="Times New Roman"/>
            </a:endParaRPr>
          </a:p>
          <a:p>
            <a:pPr marR="751205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3D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маммография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14" y="2308987"/>
            <a:ext cx="2681605" cy="196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651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Специализированная</a:t>
            </a:r>
            <a:r>
              <a:rPr sz="1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больница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акушерства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гинекологии </a:t>
            </a:r>
            <a:r>
              <a:rPr sz="1400" spc="-10" dirty="0">
                <a:solidFill>
                  <a:srgbClr val="404040"/>
                </a:solidFill>
                <a:latin typeface="Times New Roman"/>
                <a:cs typeface="Times New Roman"/>
              </a:rPr>
              <a:t>(Инчхон)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600"/>
              </a:spcBef>
            </a:pP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Отделение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интенсивной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терапии новорожденных</a:t>
            </a:r>
            <a:endParaRPr sz="1400">
              <a:latin typeface="Times New Roman"/>
              <a:cs typeface="Times New Roman"/>
            </a:endParaRPr>
          </a:p>
          <a:p>
            <a:pPr marL="53340" marR="44450" indent="-1270" algn="ctr">
              <a:lnSpc>
                <a:spcPct val="135700"/>
              </a:lnSpc>
            </a:pP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Аин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Мультиплекс</a:t>
            </a:r>
            <a:r>
              <a:rPr sz="1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(Medi&amp;Life)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Прямое</a:t>
            </a:r>
            <a:r>
              <a:rPr sz="1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соединение</a:t>
            </a:r>
            <a:r>
              <a:rPr sz="1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со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станцией</a:t>
            </a: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метро</a:t>
            </a:r>
            <a:r>
              <a:rPr sz="1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Citizens</a:t>
            </a: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Park.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375" y="980694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6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6022" y="428663"/>
            <a:ext cx="1931452" cy="34410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938015" y="3048000"/>
            <a:ext cx="1061085" cy="1248410"/>
            <a:chOff x="3938015" y="3048000"/>
            <a:chExt cx="1061085" cy="12484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8015" y="3048000"/>
              <a:ext cx="1060703" cy="12481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7804" y="3301072"/>
              <a:ext cx="857148" cy="696506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251523" y="441959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69"/>
                </a:lnTo>
                <a:lnTo>
                  <a:pt x="60402" y="30167"/>
                </a:lnTo>
                <a:lnTo>
                  <a:pt x="28465" y="64026"/>
                </a:lnTo>
                <a:lnTo>
                  <a:pt x="7521" y="106980"/>
                </a:lnTo>
                <a:lnTo>
                  <a:pt x="0" y="156463"/>
                </a:lnTo>
                <a:lnTo>
                  <a:pt x="7521" y="205898"/>
                </a:lnTo>
                <a:lnTo>
                  <a:pt x="28465" y="248846"/>
                </a:lnTo>
                <a:lnTo>
                  <a:pt x="60402" y="282724"/>
                </a:lnTo>
                <a:lnTo>
                  <a:pt x="100902" y="304946"/>
                </a:lnTo>
                <a:lnTo>
                  <a:pt x="147535" y="312927"/>
                </a:lnTo>
                <a:lnTo>
                  <a:pt x="194169" y="304946"/>
                </a:lnTo>
                <a:lnTo>
                  <a:pt x="234669" y="282724"/>
                </a:lnTo>
                <a:lnTo>
                  <a:pt x="266606" y="248846"/>
                </a:lnTo>
                <a:lnTo>
                  <a:pt x="287550" y="205898"/>
                </a:lnTo>
                <a:lnTo>
                  <a:pt x="295071" y="156463"/>
                </a:lnTo>
                <a:lnTo>
                  <a:pt x="287550" y="106980"/>
                </a:lnTo>
                <a:lnTo>
                  <a:pt x="266606" y="64026"/>
                </a:lnTo>
                <a:lnTo>
                  <a:pt x="234669" y="30167"/>
                </a:lnTo>
                <a:lnTo>
                  <a:pt x="194169" y="7969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74151"/>
                </a:solidFill>
              </a:rPr>
              <a:t>Почему</a:t>
            </a:r>
            <a:r>
              <a:rPr sz="2400" spc="-130" dirty="0">
                <a:solidFill>
                  <a:srgbClr val="374151"/>
                </a:solidFill>
              </a:rPr>
              <a:t> </a:t>
            </a:r>
            <a:r>
              <a:rPr sz="2400" dirty="0">
                <a:solidFill>
                  <a:srgbClr val="374151"/>
                </a:solidFill>
              </a:rPr>
              <a:t>больница</a:t>
            </a:r>
            <a:r>
              <a:rPr sz="2400" spc="-80" dirty="0">
                <a:solidFill>
                  <a:srgbClr val="374151"/>
                </a:solidFill>
              </a:rPr>
              <a:t> </a:t>
            </a:r>
            <a:r>
              <a:rPr sz="2400" spc="-20" dirty="0">
                <a:solidFill>
                  <a:srgbClr val="374151"/>
                </a:solidFill>
              </a:rPr>
              <a:t>АИН</a:t>
            </a:r>
            <a:r>
              <a:rPr sz="2400" spc="-20" dirty="0">
                <a:solidFill>
                  <a:srgbClr val="374151"/>
                </a:solidFill>
                <a:latin typeface="Malgun Gothic"/>
                <a:cs typeface="Malgun Gothic"/>
              </a:rPr>
              <a:t>?</a:t>
            </a:r>
            <a:endParaRPr sz="24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448" y="1040075"/>
            <a:ext cx="6440551" cy="5817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5337" y="545084"/>
            <a:ext cx="592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Отделения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специализированные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центры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7593" y="1439113"/>
            <a:ext cx="30416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Мультидисципли </a:t>
            </a:r>
            <a:r>
              <a:rPr dirty="0"/>
              <a:t>нарная</a:t>
            </a:r>
            <a:r>
              <a:rPr spc="-10" dirty="0"/>
              <a:t> система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лечения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100" y="3486759"/>
            <a:ext cx="281241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Повышение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качества </a:t>
            </a:r>
            <a:r>
              <a:rPr sz="2000" b="1" dirty="0">
                <a:latin typeface="Times New Roman"/>
                <a:cs typeface="Times New Roman"/>
              </a:rPr>
              <a:t>лечения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путём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создания мультидисциплинарной</a:t>
            </a:r>
            <a:endParaRPr sz="2000">
              <a:latin typeface="Times New Roman"/>
              <a:cs typeface="Times New Roman"/>
            </a:endParaRPr>
          </a:p>
          <a:p>
            <a:pPr marL="231775" marR="226060" indent="42545" algn="just">
              <a:lnSpc>
                <a:spcPct val="130000"/>
              </a:lnSpc>
            </a:pPr>
            <a:r>
              <a:rPr sz="2000" b="1" dirty="0">
                <a:latin typeface="Times New Roman"/>
                <a:cs typeface="Times New Roman"/>
              </a:rPr>
              <a:t>системы,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позволяет </a:t>
            </a:r>
            <a:r>
              <a:rPr sz="2000" b="1" dirty="0">
                <a:latin typeface="Times New Roman"/>
                <a:cs typeface="Times New Roman"/>
              </a:rPr>
              <a:t>обеспечить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здоровье </a:t>
            </a:r>
            <a:r>
              <a:rPr sz="2000" b="1" dirty="0">
                <a:latin typeface="Times New Roman"/>
                <a:cs typeface="Times New Roman"/>
              </a:rPr>
              <a:t>женщин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их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семей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784" y="3586429"/>
            <a:ext cx="900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Акушерство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гинекология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9919" y="2545841"/>
            <a:ext cx="103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9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Урология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1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планируется)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5845" y="1883409"/>
            <a:ext cx="674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Нейро- хирургия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0621" y="2550667"/>
            <a:ext cx="908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Офтальмоло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1343" y="1883409"/>
            <a:ext cx="981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Диагностичес </a:t>
            </a:r>
            <a:r>
              <a:rPr sz="1200" b="1" dirty="0">
                <a:solidFill>
                  <a:srgbClr val="252525"/>
                </a:solidFill>
                <a:latin typeface="Times New Roman"/>
                <a:cs typeface="Times New Roman"/>
              </a:rPr>
              <a:t>кий</a:t>
            </a:r>
            <a:r>
              <a:rPr sz="12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цент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2265" y="2952114"/>
            <a:ext cx="100203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Хирургия </a:t>
            </a:r>
            <a:r>
              <a:rPr sz="1400" b="1" dirty="0">
                <a:latin typeface="Times New Roman"/>
                <a:cs typeface="Times New Roman"/>
              </a:rPr>
              <a:t>молочной</a:t>
            </a:r>
            <a:r>
              <a:rPr sz="1400" b="1" spc="24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и </a:t>
            </a:r>
            <a:r>
              <a:rPr sz="1400" b="1" spc="-10" dirty="0">
                <a:latin typeface="Times New Roman"/>
                <a:cs typeface="Times New Roman"/>
              </a:rPr>
              <a:t>щитовид. железы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8977" y="2941701"/>
            <a:ext cx="84899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Центр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лечения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бесплодия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9453" y="3553714"/>
            <a:ext cx="8572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Центр послеродо </a:t>
            </a:r>
            <a:r>
              <a:rPr sz="1400" b="1" dirty="0">
                <a:solidFill>
                  <a:srgbClr val="252525"/>
                </a:solidFill>
                <a:latin typeface="Times New Roman"/>
                <a:cs typeface="Times New Roman"/>
              </a:rPr>
              <a:t>вого</a:t>
            </a:r>
            <a:r>
              <a:rPr sz="1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ухода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1788" y="3691838"/>
            <a:ext cx="9055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Педиатрия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6943" y="2550667"/>
            <a:ext cx="709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Семейная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медицина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1976" y="4933950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Колоректаль </a:t>
            </a:r>
            <a:r>
              <a:rPr sz="1200" b="1" dirty="0">
                <a:solidFill>
                  <a:srgbClr val="252525"/>
                </a:solidFill>
                <a:latin typeface="Times New Roman"/>
                <a:cs typeface="Times New Roman"/>
              </a:rPr>
              <a:t>ная</a:t>
            </a:r>
            <a:r>
              <a:rPr sz="1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хирургия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2679" y="4271517"/>
            <a:ext cx="94741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9842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Пластичес </a:t>
            </a:r>
            <a:r>
              <a:rPr sz="1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кая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хирургия/дер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матология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2161" y="4141470"/>
            <a:ext cx="727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Анестезио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логия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24765" marR="18415" algn="ctr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медицина </a:t>
            </a:r>
            <a:r>
              <a:rPr sz="1200" b="1" spc="-20" dirty="0">
                <a:latin typeface="Times New Roman"/>
                <a:cs typeface="Times New Roman"/>
              </a:rPr>
              <a:t>боли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2029" y="5651093"/>
            <a:ext cx="7816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Ортопедия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0978" y="5011039"/>
            <a:ext cx="854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Неврология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7390" y="4933950"/>
            <a:ext cx="81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Сосудистая </a:t>
            </a:r>
            <a:r>
              <a:rPr sz="1200" b="1" spc="-10" dirty="0">
                <a:latin typeface="Times New Roman"/>
                <a:cs typeface="Times New Roman"/>
              </a:rPr>
              <a:t>хирургия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09993" y="5501436"/>
            <a:ext cx="70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Центр лечения ожирения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8703" y="3006470"/>
            <a:ext cx="3068320" cy="248285"/>
          </a:xfrm>
          <a:custGeom>
            <a:avLst/>
            <a:gdLst/>
            <a:ahLst/>
            <a:cxnLst/>
            <a:rect l="l" t="t" r="r" b="b"/>
            <a:pathLst>
              <a:path w="3068320" h="248285">
                <a:moveTo>
                  <a:pt x="3068319" y="0"/>
                </a:moveTo>
                <a:lnTo>
                  <a:pt x="0" y="0"/>
                </a:lnTo>
                <a:lnTo>
                  <a:pt x="0" y="248285"/>
                </a:lnTo>
                <a:lnTo>
                  <a:pt x="3068319" y="248285"/>
                </a:lnTo>
                <a:lnTo>
                  <a:pt x="3068319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55794" y="1119962"/>
            <a:ext cx="27031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22</a:t>
            </a:r>
            <a:r>
              <a:rPr sz="20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отделений</a:t>
            </a:r>
            <a:r>
              <a:rPr sz="20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79</a:t>
            </a:r>
            <a:r>
              <a:rPr sz="20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врачей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375" y="522605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1"/>
                </a:lnTo>
                <a:lnTo>
                  <a:pt x="60402" y="30203"/>
                </a:lnTo>
                <a:lnTo>
                  <a:pt x="28465" y="64081"/>
                </a:lnTo>
                <a:lnTo>
                  <a:pt x="7521" y="107029"/>
                </a:lnTo>
                <a:lnTo>
                  <a:pt x="0" y="156464"/>
                </a:lnTo>
                <a:lnTo>
                  <a:pt x="7521" y="205947"/>
                </a:lnTo>
                <a:lnTo>
                  <a:pt x="28465" y="248901"/>
                </a:lnTo>
                <a:lnTo>
                  <a:pt x="60402" y="282760"/>
                </a:lnTo>
                <a:lnTo>
                  <a:pt x="100902" y="304958"/>
                </a:lnTo>
                <a:lnTo>
                  <a:pt x="147535" y="312928"/>
                </a:lnTo>
                <a:lnTo>
                  <a:pt x="194169" y="304958"/>
                </a:lnTo>
                <a:lnTo>
                  <a:pt x="234669" y="282760"/>
                </a:lnTo>
                <a:lnTo>
                  <a:pt x="266606" y="248901"/>
                </a:lnTo>
                <a:lnTo>
                  <a:pt x="287550" y="205947"/>
                </a:lnTo>
                <a:lnTo>
                  <a:pt x="295071" y="156464"/>
                </a:lnTo>
                <a:lnTo>
                  <a:pt x="287550" y="107029"/>
                </a:lnTo>
                <a:lnTo>
                  <a:pt x="266606" y="64081"/>
                </a:lnTo>
                <a:lnTo>
                  <a:pt x="234669" y="30203"/>
                </a:lnTo>
                <a:lnTo>
                  <a:pt x="194169" y="7981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9156" y="5062854"/>
            <a:ext cx="1995170" cy="1368425"/>
          </a:xfrm>
          <a:custGeom>
            <a:avLst/>
            <a:gdLst/>
            <a:ahLst/>
            <a:cxnLst/>
            <a:rect l="l" t="t" r="r" b="b"/>
            <a:pathLst>
              <a:path w="1995170" h="1368425">
                <a:moveTo>
                  <a:pt x="1994661" y="0"/>
                </a:moveTo>
                <a:lnTo>
                  <a:pt x="0" y="0"/>
                </a:lnTo>
                <a:lnTo>
                  <a:pt x="0" y="1368425"/>
                </a:lnTo>
                <a:lnTo>
                  <a:pt x="1994661" y="1368425"/>
                </a:lnTo>
                <a:lnTo>
                  <a:pt x="1994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375" y="984250"/>
            <a:ext cx="8267700" cy="1905"/>
          </a:xfrm>
          <a:custGeom>
            <a:avLst/>
            <a:gdLst/>
            <a:ahLst/>
            <a:cxnLst/>
            <a:rect l="l" t="t" r="r" b="b"/>
            <a:pathLst>
              <a:path w="8267700" h="1905">
                <a:moveTo>
                  <a:pt x="0" y="0"/>
                </a:moveTo>
                <a:lnTo>
                  <a:pt x="8267141" y="190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6381" y="483489"/>
            <a:ext cx="8078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5" dirty="0"/>
              <a:t>Внедрение</a:t>
            </a:r>
            <a:r>
              <a:rPr sz="2100" spc="-190" dirty="0"/>
              <a:t> </a:t>
            </a:r>
            <a:r>
              <a:rPr sz="2100" spc="-165" dirty="0"/>
              <a:t>современного</a:t>
            </a:r>
            <a:r>
              <a:rPr sz="2100" spc="-180" dirty="0"/>
              <a:t> </a:t>
            </a:r>
            <a:r>
              <a:rPr sz="2100" spc="-170" dirty="0"/>
              <a:t>оборудования</a:t>
            </a:r>
            <a:r>
              <a:rPr sz="2100" spc="-245" dirty="0"/>
              <a:t> </a:t>
            </a:r>
            <a:r>
              <a:rPr sz="2100" spc="-90" dirty="0"/>
              <a:t>на</a:t>
            </a:r>
            <a:r>
              <a:rPr sz="2100" spc="-225" dirty="0"/>
              <a:t> </a:t>
            </a:r>
            <a:r>
              <a:rPr sz="2100" spc="-145" dirty="0"/>
              <a:t>уровне</a:t>
            </a:r>
            <a:r>
              <a:rPr sz="2100" spc="-229" dirty="0"/>
              <a:t> </a:t>
            </a:r>
            <a:r>
              <a:rPr sz="2100" spc="-160" dirty="0"/>
              <a:t>университетской</a:t>
            </a:r>
            <a:r>
              <a:rPr sz="2100" spc="-175" dirty="0"/>
              <a:t> </a:t>
            </a:r>
            <a:r>
              <a:rPr sz="2100" spc="-95" dirty="0"/>
              <a:t>больницы</a:t>
            </a:r>
            <a:endParaRPr sz="21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8061" y="1957070"/>
            <a:ext cx="1994662" cy="14268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42544" y="1957070"/>
            <a:ext cx="1995170" cy="1437005"/>
            <a:chOff x="442544" y="1957070"/>
            <a:chExt cx="1995170" cy="14370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544" y="1957070"/>
              <a:ext cx="1994662" cy="14268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2544" y="3150870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4"/>
                  </a:lnTo>
                  <a:lnTo>
                    <a:pt x="1994662" y="243204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418" y="3203194"/>
              <a:ext cx="1379728" cy="144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9416" y="3203194"/>
              <a:ext cx="421005" cy="14477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617720" y="1957070"/>
            <a:ext cx="1995170" cy="1441450"/>
            <a:chOff x="4617720" y="1957070"/>
            <a:chExt cx="1995170" cy="14414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7720" y="1957070"/>
              <a:ext cx="1994662" cy="14319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17720" y="3155315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4"/>
                  </a:lnTo>
                  <a:lnTo>
                    <a:pt x="1994662" y="243204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8318" y="3193034"/>
              <a:ext cx="636079" cy="1737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2544" y="3490595"/>
            <a:ext cx="1995170" cy="1445895"/>
            <a:chOff x="442544" y="3490595"/>
            <a:chExt cx="1995170" cy="14458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544" y="3490595"/>
              <a:ext cx="1994662" cy="14319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2544" y="4693285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4662" y="243205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8382" y="4731080"/>
              <a:ext cx="794613" cy="17404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617720" y="3493770"/>
            <a:ext cx="1995170" cy="1447165"/>
            <a:chOff x="4617720" y="3493770"/>
            <a:chExt cx="1995170" cy="144716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7720" y="3493770"/>
              <a:ext cx="1994662" cy="14312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17720" y="4697730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4662" y="243205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0406" y="4735703"/>
              <a:ext cx="739622" cy="17373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528061" y="3490595"/>
            <a:ext cx="1995170" cy="1450340"/>
            <a:chOff x="2528061" y="3490595"/>
            <a:chExt cx="1995170" cy="145034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8061" y="3490595"/>
              <a:ext cx="1994662" cy="14357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28061" y="4697730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4662" y="243205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2642" y="4735703"/>
              <a:ext cx="908938" cy="17373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528061" y="3150870"/>
            <a:ext cx="1995170" cy="243204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1714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35"/>
              </a:spcBef>
            </a:pPr>
            <a:r>
              <a:rPr sz="1200" b="1" spc="-20" dirty="0">
                <a:solidFill>
                  <a:srgbClr val="FFFFFF"/>
                </a:solidFill>
                <a:latin typeface="Malgun Gothic"/>
                <a:cs typeface="Malgun Gothic"/>
              </a:rPr>
              <a:t>SOMATOM</a:t>
            </a:r>
            <a:r>
              <a:rPr sz="1200" b="1" spc="-6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algun Gothic"/>
                <a:cs typeface="Malgun Gothic"/>
              </a:rPr>
              <a:t>go.Top</a:t>
            </a:r>
            <a:r>
              <a:rPr sz="1200" b="1" spc="-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algun Gothic"/>
                <a:cs typeface="Malgun Gothic"/>
              </a:rPr>
              <a:t>64CH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07378" y="1955800"/>
            <a:ext cx="1996439" cy="1440815"/>
            <a:chOff x="6707378" y="1955800"/>
            <a:chExt cx="1996439" cy="1440815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07378" y="1955800"/>
              <a:ext cx="1994662" cy="12147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07378" y="3153410"/>
              <a:ext cx="1996439" cy="243204"/>
            </a:xfrm>
            <a:custGeom>
              <a:avLst/>
              <a:gdLst/>
              <a:ahLst/>
              <a:cxnLst/>
              <a:rect l="l" t="t" r="r" b="b"/>
              <a:pathLst>
                <a:path w="1996440" h="243204">
                  <a:moveTo>
                    <a:pt x="1996439" y="0"/>
                  </a:moveTo>
                  <a:lnTo>
                    <a:pt x="0" y="0"/>
                  </a:lnTo>
                  <a:lnTo>
                    <a:pt x="0" y="243204"/>
                  </a:lnTo>
                  <a:lnTo>
                    <a:pt x="1996439" y="243204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59066" y="3190366"/>
              <a:ext cx="976249" cy="17526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6709156" y="3493770"/>
            <a:ext cx="1999614" cy="1447165"/>
            <a:chOff x="6709156" y="3493770"/>
            <a:chExt cx="1999614" cy="144716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10299" y="3493770"/>
              <a:ext cx="1994662" cy="143128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709156" y="4697730"/>
              <a:ext cx="1999614" cy="243204"/>
            </a:xfrm>
            <a:custGeom>
              <a:avLst/>
              <a:gdLst/>
              <a:ahLst/>
              <a:cxnLst/>
              <a:rect l="l" t="t" r="r" b="b"/>
              <a:pathLst>
                <a:path w="1999615" h="243204">
                  <a:moveTo>
                    <a:pt x="1999361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9361" y="243205"/>
                  </a:lnTo>
                  <a:lnTo>
                    <a:pt x="199936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1387" y="4735068"/>
              <a:ext cx="423291" cy="17526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42544" y="5061584"/>
            <a:ext cx="1995170" cy="1430655"/>
            <a:chOff x="442544" y="5061584"/>
            <a:chExt cx="1995170" cy="143065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2544" y="5061584"/>
              <a:ext cx="1994662" cy="141350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2544" y="6249034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4"/>
                  </a:lnTo>
                  <a:lnTo>
                    <a:pt x="1994662" y="243204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3854" y="6286499"/>
              <a:ext cx="1625600" cy="17526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528061" y="5061584"/>
            <a:ext cx="1996439" cy="1428750"/>
            <a:chOff x="2528061" y="5061584"/>
            <a:chExt cx="1996439" cy="142875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28696" y="5061584"/>
              <a:ext cx="1994662" cy="137350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28061" y="6247129"/>
              <a:ext cx="1996439" cy="243204"/>
            </a:xfrm>
            <a:custGeom>
              <a:avLst/>
              <a:gdLst/>
              <a:ahLst/>
              <a:cxnLst/>
              <a:rect l="l" t="t" r="r" b="b"/>
              <a:pathLst>
                <a:path w="1996439" h="243204">
                  <a:moveTo>
                    <a:pt x="1996439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6439" y="243205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42538" y="6284671"/>
              <a:ext cx="1055712" cy="17526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617084" y="5059679"/>
            <a:ext cx="1995805" cy="1432560"/>
            <a:chOff x="4617084" y="5059679"/>
            <a:chExt cx="1995805" cy="1432560"/>
          </a:xfrm>
        </p:grpSpPr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17719" y="5059679"/>
              <a:ext cx="1994662" cy="136588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17084" y="6249034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2" y="0"/>
                  </a:moveTo>
                  <a:lnTo>
                    <a:pt x="0" y="0"/>
                  </a:lnTo>
                  <a:lnTo>
                    <a:pt x="0" y="243204"/>
                  </a:lnTo>
                  <a:lnTo>
                    <a:pt x="1994662" y="243204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65698" y="6286499"/>
              <a:ext cx="375285" cy="17526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707378" y="5255895"/>
            <a:ext cx="1996439" cy="1413510"/>
            <a:chOff x="6707378" y="5255895"/>
            <a:chExt cx="1996439" cy="1413510"/>
          </a:xfrm>
        </p:grpSpPr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7378" y="5255895"/>
              <a:ext cx="1994662" cy="141351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709156" y="6247130"/>
              <a:ext cx="1995170" cy="243204"/>
            </a:xfrm>
            <a:custGeom>
              <a:avLst/>
              <a:gdLst/>
              <a:ahLst/>
              <a:cxnLst/>
              <a:rect l="l" t="t" r="r" b="b"/>
              <a:pathLst>
                <a:path w="1995170" h="243204">
                  <a:moveTo>
                    <a:pt x="1994661" y="0"/>
                  </a:moveTo>
                  <a:lnTo>
                    <a:pt x="0" y="0"/>
                  </a:lnTo>
                  <a:lnTo>
                    <a:pt x="0" y="243205"/>
                  </a:lnTo>
                  <a:lnTo>
                    <a:pt x="1994661" y="243205"/>
                  </a:lnTo>
                  <a:lnTo>
                    <a:pt x="199466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38314" y="6284671"/>
              <a:ext cx="811707" cy="175260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342417" y="429894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48" y="0"/>
                </a:moveTo>
                <a:lnTo>
                  <a:pt x="100913" y="7969"/>
                </a:lnTo>
                <a:lnTo>
                  <a:pt x="60410" y="30167"/>
                </a:lnTo>
                <a:lnTo>
                  <a:pt x="28469" y="64026"/>
                </a:lnTo>
                <a:lnTo>
                  <a:pt x="7522" y="106980"/>
                </a:lnTo>
                <a:lnTo>
                  <a:pt x="0" y="156463"/>
                </a:lnTo>
                <a:lnTo>
                  <a:pt x="7522" y="205898"/>
                </a:lnTo>
                <a:lnTo>
                  <a:pt x="28469" y="248846"/>
                </a:lnTo>
                <a:lnTo>
                  <a:pt x="60410" y="282724"/>
                </a:lnTo>
                <a:lnTo>
                  <a:pt x="100913" y="304946"/>
                </a:lnTo>
                <a:lnTo>
                  <a:pt x="147548" y="312927"/>
                </a:lnTo>
                <a:lnTo>
                  <a:pt x="194181" y="304946"/>
                </a:lnTo>
                <a:lnTo>
                  <a:pt x="234681" y="282724"/>
                </a:lnTo>
                <a:lnTo>
                  <a:pt x="266619" y="248846"/>
                </a:lnTo>
                <a:lnTo>
                  <a:pt x="287563" y="205898"/>
                </a:lnTo>
                <a:lnTo>
                  <a:pt x="295084" y="156463"/>
                </a:lnTo>
                <a:lnTo>
                  <a:pt x="287563" y="106980"/>
                </a:lnTo>
                <a:lnTo>
                  <a:pt x="266619" y="64026"/>
                </a:lnTo>
                <a:lnTo>
                  <a:pt x="234681" y="30167"/>
                </a:lnTo>
                <a:lnTo>
                  <a:pt x="194181" y="7969"/>
                </a:lnTo>
                <a:lnTo>
                  <a:pt x="147548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9032" y="1229474"/>
            <a:ext cx="5205095" cy="5628640"/>
            <a:chOff x="3939032" y="1229474"/>
            <a:chExt cx="5205095" cy="5628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9032" y="1229474"/>
              <a:ext cx="5204968" cy="56285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42891" y="5213731"/>
              <a:ext cx="270510" cy="287655"/>
            </a:xfrm>
            <a:custGeom>
              <a:avLst/>
              <a:gdLst/>
              <a:ahLst/>
              <a:cxnLst/>
              <a:rect l="l" t="t" r="r" b="b"/>
              <a:pathLst>
                <a:path w="270510" h="287654">
                  <a:moveTo>
                    <a:pt x="162306" y="247142"/>
                  </a:moveTo>
                  <a:lnTo>
                    <a:pt x="160400" y="249174"/>
                  </a:lnTo>
                  <a:lnTo>
                    <a:pt x="198628" y="287401"/>
                  </a:lnTo>
                  <a:lnTo>
                    <a:pt x="200533" y="285496"/>
                  </a:lnTo>
                  <a:lnTo>
                    <a:pt x="198120" y="282956"/>
                  </a:lnTo>
                  <a:lnTo>
                    <a:pt x="194818" y="279654"/>
                  </a:lnTo>
                  <a:lnTo>
                    <a:pt x="193294" y="276860"/>
                  </a:lnTo>
                  <a:lnTo>
                    <a:pt x="193421" y="274574"/>
                  </a:lnTo>
                  <a:lnTo>
                    <a:pt x="193548" y="272288"/>
                  </a:lnTo>
                  <a:lnTo>
                    <a:pt x="195834" y="268859"/>
                  </a:lnTo>
                  <a:lnTo>
                    <a:pt x="200279" y="264541"/>
                  </a:lnTo>
                  <a:lnTo>
                    <a:pt x="210413" y="254381"/>
                  </a:lnTo>
                  <a:lnTo>
                    <a:pt x="170814" y="254381"/>
                  </a:lnTo>
                  <a:lnTo>
                    <a:pt x="168021" y="252857"/>
                  </a:lnTo>
                  <a:lnTo>
                    <a:pt x="162306" y="247142"/>
                  </a:lnTo>
                  <a:close/>
                </a:path>
                <a:path w="270510" h="287654">
                  <a:moveTo>
                    <a:pt x="262611" y="208661"/>
                  </a:moveTo>
                  <a:lnTo>
                    <a:pt x="221869" y="208661"/>
                  </a:lnTo>
                  <a:lnTo>
                    <a:pt x="183134" y="247396"/>
                  </a:lnTo>
                  <a:lnTo>
                    <a:pt x="178816" y="251587"/>
                  </a:lnTo>
                  <a:lnTo>
                    <a:pt x="175513" y="253873"/>
                  </a:lnTo>
                  <a:lnTo>
                    <a:pt x="170814" y="254381"/>
                  </a:lnTo>
                  <a:lnTo>
                    <a:pt x="210413" y="254381"/>
                  </a:lnTo>
                  <a:lnTo>
                    <a:pt x="251460" y="213233"/>
                  </a:lnTo>
                  <a:lnTo>
                    <a:pt x="254762" y="211074"/>
                  </a:lnTo>
                  <a:lnTo>
                    <a:pt x="257048" y="210820"/>
                  </a:lnTo>
                  <a:lnTo>
                    <a:pt x="259693" y="210820"/>
                  </a:lnTo>
                  <a:lnTo>
                    <a:pt x="259228" y="210566"/>
                  </a:lnTo>
                  <a:lnTo>
                    <a:pt x="264522" y="210566"/>
                  </a:lnTo>
                  <a:lnTo>
                    <a:pt x="262611" y="208661"/>
                  </a:lnTo>
                  <a:close/>
                </a:path>
                <a:path w="270510" h="287654">
                  <a:moveTo>
                    <a:pt x="119887" y="204851"/>
                  </a:moveTo>
                  <a:lnTo>
                    <a:pt x="117983" y="206756"/>
                  </a:lnTo>
                  <a:lnTo>
                    <a:pt x="156210" y="244983"/>
                  </a:lnTo>
                  <a:lnTo>
                    <a:pt x="158242" y="243078"/>
                  </a:lnTo>
                  <a:lnTo>
                    <a:pt x="155701" y="240665"/>
                  </a:lnTo>
                  <a:lnTo>
                    <a:pt x="152019" y="236855"/>
                  </a:lnTo>
                  <a:lnTo>
                    <a:pt x="150495" y="233934"/>
                  </a:lnTo>
                  <a:lnTo>
                    <a:pt x="151130" y="231521"/>
                  </a:lnTo>
                  <a:lnTo>
                    <a:pt x="151764" y="229235"/>
                  </a:lnTo>
                  <a:lnTo>
                    <a:pt x="153797" y="226314"/>
                  </a:lnTo>
                  <a:lnTo>
                    <a:pt x="157225" y="222885"/>
                  </a:lnTo>
                  <a:lnTo>
                    <a:pt x="195896" y="214376"/>
                  </a:lnTo>
                  <a:lnTo>
                    <a:pt x="165735" y="214376"/>
                  </a:lnTo>
                  <a:lnTo>
                    <a:pt x="167894" y="212217"/>
                  </a:lnTo>
                  <a:lnTo>
                    <a:pt x="128767" y="212217"/>
                  </a:lnTo>
                  <a:lnTo>
                    <a:pt x="125603" y="210566"/>
                  </a:lnTo>
                  <a:lnTo>
                    <a:pt x="119887" y="204851"/>
                  </a:lnTo>
                  <a:close/>
                </a:path>
                <a:path w="270510" h="287654">
                  <a:moveTo>
                    <a:pt x="264522" y="210566"/>
                  </a:moveTo>
                  <a:lnTo>
                    <a:pt x="261874" y="210566"/>
                  </a:lnTo>
                  <a:lnTo>
                    <a:pt x="257048" y="210820"/>
                  </a:lnTo>
                  <a:lnTo>
                    <a:pt x="259693" y="210820"/>
                  </a:lnTo>
                  <a:lnTo>
                    <a:pt x="262255" y="212217"/>
                  </a:lnTo>
                  <a:lnTo>
                    <a:pt x="267970" y="217932"/>
                  </a:lnTo>
                  <a:lnTo>
                    <a:pt x="270001" y="216027"/>
                  </a:lnTo>
                  <a:lnTo>
                    <a:pt x="264522" y="210566"/>
                  </a:lnTo>
                  <a:close/>
                </a:path>
                <a:path w="270510" h="287654">
                  <a:moveTo>
                    <a:pt x="231648" y="177800"/>
                  </a:moveTo>
                  <a:lnTo>
                    <a:pt x="229743" y="179705"/>
                  </a:lnTo>
                  <a:lnTo>
                    <a:pt x="235585" y="185547"/>
                  </a:lnTo>
                  <a:lnTo>
                    <a:pt x="235712" y="185674"/>
                  </a:lnTo>
                  <a:lnTo>
                    <a:pt x="237236" y="188595"/>
                  </a:lnTo>
                  <a:lnTo>
                    <a:pt x="237045" y="189738"/>
                  </a:lnTo>
                  <a:lnTo>
                    <a:pt x="236982" y="190119"/>
                  </a:lnTo>
                  <a:lnTo>
                    <a:pt x="165735" y="214376"/>
                  </a:lnTo>
                  <a:lnTo>
                    <a:pt x="195896" y="214376"/>
                  </a:lnTo>
                  <a:lnTo>
                    <a:pt x="221869" y="208661"/>
                  </a:lnTo>
                  <a:lnTo>
                    <a:pt x="262611" y="208661"/>
                  </a:lnTo>
                  <a:lnTo>
                    <a:pt x="231648" y="177800"/>
                  </a:lnTo>
                  <a:close/>
                </a:path>
                <a:path w="270510" h="287654">
                  <a:moveTo>
                    <a:pt x="189357" y="135382"/>
                  </a:moveTo>
                  <a:lnTo>
                    <a:pt x="187451" y="137414"/>
                  </a:lnTo>
                  <a:lnTo>
                    <a:pt x="193548" y="143510"/>
                  </a:lnTo>
                  <a:lnTo>
                    <a:pt x="195199" y="146431"/>
                  </a:lnTo>
                  <a:lnTo>
                    <a:pt x="195109" y="146939"/>
                  </a:lnTo>
                  <a:lnTo>
                    <a:pt x="195064" y="147193"/>
                  </a:lnTo>
                  <a:lnTo>
                    <a:pt x="194952" y="147828"/>
                  </a:lnTo>
                  <a:lnTo>
                    <a:pt x="194840" y="148463"/>
                  </a:lnTo>
                  <a:lnTo>
                    <a:pt x="194532" y="149733"/>
                  </a:lnTo>
                  <a:lnTo>
                    <a:pt x="194437" y="150114"/>
                  </a:lnTo>
                  <a:lnTo>
                    <a:pt x="194310" y="150622"/>
                  </a:lnTo>
                  <a:lnTo>
                    <a:pt x="140843" y="205105"/>
                  </a:lnTo>
                  <a:lnTo>
                    <a:pt x="127349" y="212217"/>
                  </a:lnTo>
                  <a:lnTo>
                    <a:pt x="167894" y="212217"/>
                  </a:lnTo>
                  <a:lnTo>
                    <a:pt x="208914" y="171196"/>
                  </a:lnTo>
                  <a:lnTo>
                    <a:pt x="212022" y="169164"/>
                  </a:lnTo>
                  <a:lnTo>
                    <a:pt x="211010" y="169164"/>
                  </a:lnTo>
                  <a:lnTo>
                    <a:pt x="217043" y="168529"/>
                  </a:lnTo>
                  <a:lnTo>
                    <a:pt x="222394" y="168529"/>
                  </a:lnTo>
                  <a:lnTo>
                    <a:pt x="189357" y="135382"/>
                  </a:lnTo>
                  <a:close/>
                </a:path>
                <a:path w="270510" h="287654">
                  <a:moveTo>
                    <a:pt x="261874" y="210566"/>
                  </a:moveTo>
                  <a:lnTo>
                    <a:pt x="259228" y="210566"/>
                  </a:lnTo>
                  <a:lnTo>
                    <a:pt x="259693" y="210820"/>
                  </a:lnTo>
                  <a:lnTo>
                    <a:pt x="257048" y="210820"/>
                  </a:lnTo>
                  <a:lnTo>
                    <a:pt x="261874" y="210566"/>
                  </a:lnTo>
                  <a:close/>
                </a:path>
                <a:path w="270510" h="287654">
                  <a:moveTo>
                    <a:pt x="74549" y="141351"/>
                  </a:moveTo>
                  <a:lnTo>
                    <a:pt x="70104" y="141351"/>
                  </a:lnTo>
                  <a:lnTo>
                    <a:pt x="69307" y="146431"/>
                  </a:lnTo>
                  <a:lnTo>
                    <a:pt x="69336" y="150622"/>
                  </a:lnTo>
                  <a:lnTo>
                    <a:pt x="69596" y="153543"/>
                  </a:lnTo>
                  <a:lnTo>
                    <a:pt x="71374" y="158623"/>
                  </a:lnTo>
                  <a:lnTo>
                    <a:pt x="73183" y="163449"/>
                  </a:lnTo>
                  <a:lnTo>
                    <a:pt x="73279" y="163703"/>
                  </a:lnTo>
                  <a:lnTo>
                    <a:pt x="106553" y="190119"/>
                  </a:lnTo>
                  <a:lnTo>
                    <a:pt x="112013" y="190881"/>
                  </a:lnTo>
                  <a:lnTo>
                    <a:pt x="117348" y="189738"/>
                  </a:lnTo>
                  <a:lnTo>
                    <a:pt x="122682" y="188722"/>
                  </a:lnTo>
                  <a:lnTo>
                    <a:pt x="127126" y="186436"/>
                  </a:lnTo>
                  <a:lnTo>
                    <a:pt x="130683" y="182753"/>
                  </a:lnTo>
                  <a:lnTo>
                    <a:pt x="134874" y="178562"/>
                  </a:lnTo>
                  <a:lnTo>
                    <a:pt x="137287" y="173101"/>
                  </a:lnTo>
                  <a:lnTo>
                    <a:pt x="137432" y="171196"/>
                  </a:lnTo>
                  <a:lnTo>
                    <a:pt x="91312" y="171196"/>
                  </a:lnTo>
                  <a:lnTo>
                    <a:pt x="86651" y="169164"/>
                  </a:lnTo>
                  <a:lnTo>
                    <a:pt x="86487" y="169164"/>
                  </a:lnTo>
                  <a:lnTo>
                    <a:pt x="76581" y="159258"/>
                  </a:lnTo>
                  <a:lnTo>
                    <a:pt x="74286" y="151892"/>
                  </a:lnTo>
                  <a:lnTo>
                    <a:pt x="74391" y="145542"/>
                  </a:lnTo>
                  <a:lnTo>
                    <a:pt x="74487" y="143002"/>
                  </a:lnTo>
                  <a:lnTo>
                    <a:pt x="74549" y="141351"/>
                  </a:lnTo>
                  <a:close/>
                </a:path>
                <a:path w="270510" h="287654">
                  <a:moveTo>
                    <a:pt x="222394" y="168529"/>
                  </a:moveTo>
                  <a:lnTo>
                    <a:pt x="217043" y="168529"/>
                  </a:lnTo>
                  <a:lnTo>
                    <a:pt x="219963" y="169926"/>
                  </a:lnTo>
                  <a:lnTo>
                    <a:pt x="225679" y="175641"/>
                  </a:lnTo>
                  <a:lnTo>
                    <a:pt x="227584" y="173736"/>
                  </a:lnTo>
                  <a:lnTo>
                    <a:pt x="222394" y="168529"/>
                  </a:lnTo>
                  <a:close/>
                </a:path>
                <a:path w="270510" h="287654">
                  <a:moveTo>
                    <a:pt x="113537" y="124841"/>
                  </a:moveTo>
                  <a:lnTo>
                    <a:pt x="108966" y="129413"/>
                  </a:lnTo>
                  <a:lnTo>
                    <a:pt x="113284" y="133985"/>
                  </a:lnTo>
                  <a:lnTo>
                    <a:pt x="116205" y="137922"/>
                  </a:lnTo>
                  <a:lnTo>
                    <a:pt x="117729" y="140970"/>
                  </a:lnTo>
                  <a:lnTo>
                    <a:pt x="119125" y="144018"/>
                  </a:lnTo>
                  <a:lnTo>
                    <a:pt x="119231" y="145542"/>
                  </a:lnTo>
                  <a:lnTo>
                    <a:pt x="119349" y="147828"/>
                  </a:lnTo>
                  <a:lnTo>
                    <a:pt x="118456" y="151511"/>
                  </a:lnTo>
                  <a:lnTo>
                    <a:pt x="117475" y="156083"/>
                  </a:lnTo>
                  <a:lnTo>
                    <a:pt x="96774" y="170815"/>
                  </a:lnTo>
                  <a:lnTo>
                    <a:pt x="91312" y="171196"/>
                  </a:lnTo>
                  <a:lnTo>
                    <a:pt x="137432" y="171196"/>
                  </a:lnTo>
                  <a:lnTo>
                    <a:pt x="138293" y="159893"/>
                  </a:lnTo>
                  <a:lnTo>
                    <a:pt x="138303" y="159766"/>
                  </a:lnTo>
                  <a:lnTo>
                    <a:pt x="135382" y="151892"/>
                  </a:lnTo>
                  <a:lnTo>
                    <a:pt x="129032" y="143002"/>
                  </a:lnTo>
                  <a:lnTo>
                    <a:pt x="164973" y="143002"/>
                  </a:lnTo>
                  <a:lnTo>
                    <a:pt x="169418" y="138557"/>
                  </a:lnTo>
                  <a:lnTo>
                    <a:pt x="170722" y="134874"/>
                  </a:lnTo>
                  <a:lnTo>
                    <a:pt x="126364" y="134874"/>
                  </a:lnTo>
                  <a:lnTo>
                    <a:pt x="121412" y="132842"/>
                  </a:lnTo>
                  <a:lnTo>
                    <a:pt x="116586" y="127889"/>
                  </a:lnTo>
                  <a:lnTo>
                    <a:pt x="115697" y="127127"/>
                  </a:lnTo>
                  <a:lnTo>
                    <a:pt x="114808" y="125984"/>
                  </a:lnTo>
                  <a:lnTo>
                    <a:pt x="113537" y="124841"/>
                  </a:lnTo>
                  <a:close/>
                </a:path>
                <a:path w="270510" h="287654">
                  <a:moveTo>
                    <a:pt x="164973" y="143002"/>
                  </a:moveTo>
                  <a:lnTo>
                    <a:pt x="129032" y="143002"/>
                  </a:lnTo>
                  <a:lnTo>
                    <a:pt x="135636" y="146939"/>
                  </a:lnTo>
                  <a:lnTo>
                    <a:pt x="141097" y="149098"/>
                  </a:lnTo>
                  <a:lnTo>
                    <a:pt x="149479" y="150114"/>
                  </a:lnTo>
                  <a:lnTo>
                    <a:pt x="153288" y="149733"/>
                  </a:lnTo>
                  <a:lnTo>
                    <a:pt x="156463" y="148463"/>
                  </a:lnTo>
                  <a:lnTo>
                    <a:pt x="159766" y="147193"/>
                  </a:lnTo>
                  <a:lnTo>
                    <a:pt x="162433" y="145542"/>
                  </a:lnTo>
                  <a:lnTo>
                    <a:pt x="164973" y="143002"/>
                  </a:lnTo>
                  <a:close/>
                </a:path>
                <a:path w="270510" h="287654">
                  <a:moveTo>
                    <a:pt x="151066" y="95377"/>
                  </a:moveTo>
                  <a:lnTo>
                    <a:pt x="140843" y="95377"/>
                  </a:lnTo>
                  <a:lnTo>
                    <a:pt x="145542" y="96901"/>
                  </a:lnTo>
                  <a:lnTo>
                    <a:pt x="149351" y="100838"/>
                  </a:lnTo>
                  <a:lnTo>
                    <a:pt x="152273" y="103759"/>
                  </a:lnTo>
                  <a:lnTo>
                    <a:pt x="153670" y="107315"/>
                  </a:lnTo>
                  <a:lnTo>
                    <a:pt x="153543" y="115824"/>
                  </a:lnTo>
                  <a:lnTo>
                    <a:pt x="126364" y="134874"/>
                  </a:lnTo>
                  <a:lnTo>
                    <a:pt x="170722" y="134874"/>
                  </a:lnTo>
                  <a:lnTo>
                    <a:pt x="171576" y="132461"/>
                  </a:lnTo>
                  <a:lnTo>
                    <a:pt x="170814" y="117221"/>
                  </a:lnTo>
                  <a:lnTo>
                    <a:pt x="167005" y="109855"/>
                  </a:lnTo>
                  <a:lnTo>
                    <a:pt x="155448" y="98298"/>
                  </a:lnTo>
                  <a:lnTo>
                    <a:pt x="151066" y="95377"/>
                  </a:lnTo>
                  <a:close/>
                </a:path>
                <a:path w="270510" h="287654">
                  <a:moveTo>
                    <a:pt x="11430" y="73025"/>
                  </a:moveTo>
                  <a:lnTo>
                    <a:pt x="8636" y="73025"/>
                  </a:lnTo>
                  <a:lnTo>
                    <a:pt x="6223" y="74041"/>
                  </a:lnTo>
                  <a:lnTo>
                    <a:pt x="145" y="85471"/>
                  </a:lnTo>
                  <a:lnTo>
                    <a:pt x="72" y="87757"/>
                  </a:lnTo>
                  <a:lnTo>
                    <a:pt x="21336" y="105283"/>
                  </a:lnTo>
                  <a:lnTo>
                    <a:pt x="28575" y="104140"/>
                  </a:lnTo>
                  <a:lnTo>
                    <a:pt x="42386" y="99695"/>
                  </a:lnTo>
                  <a:lnTo>
                    <a:pt x="19431" y="99695"/>
                  </a:lnTo>
                  <a:lnTo>
                    <a:pt x="14859" y="95123"/>
                  </a:lnTo>
                  <a:lnTo>
                    <a:pt x="15112" y="92329"/>
                  </a:lnTo>
                  <a:lnTo>
                    <a:pt x="17653" y="88900"/>
                  </a:lnTo>
                  <a:lnTo>
                    <a:pt x="19938" y="85979"/>
                  </a:lnTo>
                  <a:lnTo>
                    <a:pt x="21082" y="83566"/>
                  </a:lnTo>
                  <a:lnTo>
                    <a:pt x="21209" y="81788"/>
                  </a:lnTo>
                  <a:lnTo>
                    <a:pt x="21336" y="79883"/>
                  </a:lnTo>
                  <a:lnTo>
                    <a:pt x="20447" y="77978"/>
                  </a:lnTo>
                  <a:lnTo>
                    <a:pt x="18542" y="76073"/>
                  </a:lnTo>
                  <a:lnTo>
                    <a:pt x="16510" y="74168"/>
                  </a:lnTo>
                  <a:lnTo>
                    <a:pt x="14097" y="73152"/>
                  </a:lnTo>
                  <a:lnTo>
                    <a:pt x="11430" y="73025"/>
                  </a:lnTo>
                  <a:close/>
                </a:path>
                <a:path w="270510" h="287654">
                  <a:moveTo>
                    <a:pt x="137795" y="80645"/>
                  </a:moveTo>
                  <a:lnTo>
                    <a:pt x="115824" y="102616"/>
                  </a:lnTo>
                  <a:lnTo>
                    <a:pt x="118237" y="104902"/>
                  </a:lnTo>
                  <a:lnTo>
                    <a:pt x="123939" y="99695"/>
                  </a:lnTo>
                  <a:lnTo>
                    <a:pt x="126460" y="98298"/>
                  </a:lnTo>
                  <a:lnTo>
                    <a:pt x="129794" y="96520"/>
                  </a:lnTo>
                  <a:lnTo>
                    <a:pt x="135255" y="95885"/>
                  </a:lnTo>
                  <a:lnTo>
                    <a:pt x="140843" y="95377"/>
                  </a:lnTo>
                  <a:lnTo>
                    <a:pt x="151066" y="95377"/>
                  </a:lnTo>
                  <a:lnTo>
                    <a:pt x="150113" y="94742"/>
                  </a:lnTo>
                  <a:lnTo>
                    <a:pt x="137287" y="87757"/>
                  </a:lnTo>
                  <a:lnTo>
                    <a:pt x="137583" y="85979"/>
                  </a:lnTo>
                  <a:lnTo>
                    <a:pt x="137668" y="85471"/>
                  </a:lnTo>
                  <a:lnTo>
                    <a:pt x="139700" y="82550"/>
                  </a:lnTo>
                  <a:lnTo>
                    <a:pt x="137795" y="80645"/>
                  </a:lnTo>
                  <a:close/>
                </a:path>
                <a:path w="270510" h="287654">
                  <a:moveTo>
                    <a:pt x="53848" y="0"/>
                  </a:moveTo>
                  <a:lnTo>
                    <a:pt x="51943" y="1905"/>
                  </a:lnTo>
                  <a:lnTo>
                    <a:pt x="54863" y="5207"/>
                  </a:lnTo>
                  <a:lnTo>
                    <a:pt x="56387" y="8255"/>
                  </a:lnTo>
                  <a:lnTo>
                    <a:pt x="56896" y="10922"/>
                  </a:lnTo>
                  <a:lnTo>
                    <a:pt x="57276" y="13716"/>
                  </a:lnTo>
                  <a:lnTo>
                    <a:pt x="56642" y="18161"/>
                  </a:lnTo>
                  <a:lnTo>
                    <a:pt x="54991" y="24257"/>
                  </a:lnTo>
                  <a:lnTo>
                    <a:pt x="34236" y="95885"/>
                  </a:lnTo>
                  <a:lnTo>
                    <a:pt x="34162" y="96139"/>
                  </a:lnTo>
                  <a:lnTo>
                    <a:pt x="30987" y="97155"/>
                  </a:lnTo>
                  <a:lnTo>
                    <a:pt x="24130" y="99695"/>
                  </a:lnTo>
                  <a:lnTo>
                    <a:pt x="42386" y="99695"/>
                  </a:lnTo>
                  <a:lnTo>
                    <a:pt x="79195" y="87757"/>
                  </a:lnTo>
                  <a:lnTo>
                    <a:pt x="60160" y="87757"/>
                  </a:lnTo>
                  <a:lnTo>
                    <a:pt x="74892" y="37465"/>
                  </a:lnTo>
                  <a:lnTo>
                    <a:pt x="75564" y="35052"/>
                  </a:lnTo>
                  <a:lnTo>
                    <a:pt x="76326" y="33655"/>
                  </a:lnTo>
                  <a:lnTo>
                    <a:pt x="76962" y="32893"/>
                  </a:lnTo>
                  <a:lnTo>
                    <a:pt x="78994" y="30861"/>
                  </a:lnTo>
                  <a:lnTo>
                    <a:pt x="84819" y="30861"/>
                  </a:lnTo>
                  <a:lnTo>
                    <a:pt x="53848" y="0"/>
                  </a:lnTo>
                  <a:close/>
                </a:path>
                <a:path w="270510" h="287654">
                  <a:moveTo>
                    <a:pt x="107187" y="53340"/>
                  </a:moveTo>
                  <a:lnTo>
                    <a:pt x="105283" y="55245"/>
                  </a:lnTo>
                  <a:lnTo>
                    <a:pt x="109600" y="59817"/>
                  </a:lnTo>
                  <a:lnTo>
                    <a:pt x="112013" y="63119"/>
                  </a:lnTo>
                  <a:lnTo>
                    <a:pt x="112268" y="64897"/>
                  </a:lnTo>
                  <a:lnTo>
                    <a:pt x="112649" y="66802"/>
                  </a:lnTo>
                  <a:lnTo>
                    <a:pt x="112141" y="68326"/>
                  </a:lnTo>
                  <a:lnTo>
                    <a:pt x="110998" y="69469"/>
                  </a:lnTo>
                  <a:lnTo>
                    <a:pt x="109474" y="71120"/>
                  </a:lnTo>
                  <a:lnTo>
                    <a:pt x="105918" y="72771"/>
                  </a:lnTo>
                  <a:lnTo>
                    <a:pt x="59808" y="87757"/>
                  </a:lnTo>
                  <a:lnTo>
                    <a:pt x="79195" y="87757"/>
                  </a:lnTo>
                  <a:lnTo>
                    <a:pt x="112013" y="77089"/>
                  </a:lnTo>
                  <a:lnTo>
                    <a:pt x="117348" y="75819"/>
                  </a:lnTo>
                  <a:lnTo>
                    <a:pt x="129666" y="75819"/>
                  </a:lnTo>
                  <a:lnTo>
                    <a:pt x="107187" y="53340"/>
                  </a:lnTo>
                  <a:close/>
                </a:path>
                <a:path w="270510" h="287654">
                  <a:moveTo>
                    <a:pt x="129666" y="75819"/>
                  </a:moveTo>
                  <a:lnTo>
                    <a:pt x="123571" y="75819"/>
                  </a:lnTo>
                  <a:lnTo>
                    <a:pt x="126492" y="76835"/>
                  </a:lnTo>
                  <a:lnTo>
                    <a:pt x="129159" y="79121"/>
                  </a:lnTo>
                  <a:lnTo>
                    <a:pt x="131063" y="77216"/>
                  </a:lnTo>
                  <a:lnTo>
                    <a:pt x="129666" y="75819"/>
                  </a:lnTo>
                  <a:close/>
                </a:path>
                <a:path w="270510" h="287654">
                  <a:moveTo>
                    <a:pt x="84819" y="30861"/>
                  </a:moveTo>
                  <a:lnTo>
                    <a:pt x="78994" y="30861"/>
                  </a:lnTo>
                  <a:lnTo>
                    <a:pt x="82042" y="32004"/>
                  </a:lnTo>
                  <a:lnTo>
                    <a:pt x="86106" y="36195"/>
                  </a:lnTo>
                  <a:lnTo>
                    <a:pt x="87503" y="37465"/>
                  </a:lnTo>
                  <a:lnTo>
                    <a:pt x="89535" y="35560"/>
                  </a:lnTo>
                  <a:lnTo>
                    <a:pt x="84819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0180" y="2019807"/>
              <a:ext cx="972566" cy="9786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61021" y="5119153"/>
              <a:ext cx="485140" cy="497840"/>
            </a:xfrm>
            <a:custGeom>
              <a:avLst/>
              <a:gdLst/>
              <a:ahLst/>
              <a:cxnLst/>
              <a:rect l="l" t="t" r="r" b="b"/>
              <a:pathLst>
                <a:path w="485140" h="497839">
                  <a:moveTo>
                    <a:pt x="50355" y="422910"/>
                  </a:moveTo>
                  <a:lnTo>
                    <a:pt x="15112" y="422910"/>
                  </a:lnTo>
                  <a:lnTo>
                    <a:pt x="18414" y="425450"/>
                  </a:lnTo>
                  <a:lnTo>
                    <a:pt x="74040" y="481330"/>
                  </a:lnTo>
                  <a:lnTo>
                    <a:pt x="75819" y="483870"/>
                  </a:lnTo>
                  <a:lnTo>
                    <a:pt x="75564" y="488950"/>
                  </a:lnTo>
                  <a:lnTo>
                    <a:pt x="73532" y="492760"/>
                  </a:lnTo>
                  <a:lnTo>
                    <a:pt x="69469" y="496570"/>
                  </a:lnTo>
                  <a:lnTo>
                    <a:pt x="71374" y="497840"/>
                  </a:lnTo>
                  <a:lnTo>
                    <a:pt x="103452" y="466090"/>
                  </a:lnTo>
                  <a:lnTo>
                    <a:pt x="94996" y="466090"/>
                  </a:lnTo>
                  <a:lnTo>
                    <a:pt x="92075" y="464820"/>
                  </a:lnTo>
                  <a:lnTo>
                    <a:pt x="64388" y="436880"/>
                  </a:lnTo>
                  <a:lnTo>
                    <a:pt x="66928" y="434340"/>
                  </a:lnTo>
                  <a:lnTo>
                    <a:pt x="68960" y="433070"/>
                  </a:lnTo>
                  <a:lnTo>
                    <a:pt x="136872" y="433070"/>
                  </a:lnTo>
                  <a:lnTo>
                    <a:pt x="138129" y="431800"/>
                  </a:lnTo>
                  <a:lnTo>
                    <a:pt x="59689" y="431800"/>
                  </a:lnTo>
                  <a:lnTo>
                    <a:pt x="50355" y="422910"/>
                  </a:lnTo>
                  <a:close/>
                </a:path>
                <a:path w="485140" h="497839">
                  <a:moveTo>
                    <a:pt x="106552" y="459740"/>
                  </a:moveTo>
                  <a:lnTo>
                    <a:pt x="102743" y="463550"/>
                  </a:lnTo>
                  <a:lnTo>
                    <a:pt x="99695" y="464820"/>
                  </a:lnTo>
                  <a:lnTo>
                    <a:pt x="97281" y="466090"/>
                  </a:lnTo>
                  <a:lnTo>
                    <a:pt x="103452" y="466090"/>
                  </a:lnTo>
                  <a:lnTo>
                    <a:pt x="108584" y="461010"/>
                  </a:lnTo>
                  <a:lnTo>
                    <a:pt x="106552" y="459740"/>
                  </a:lnTo>
                  <a:close/>
                </a:path>
                <a:path w="485140" h="497839">
                  <a:moveTo>
                    <a:pt x="136872" y="433070"/>
                  </a:moveTo>
                  <a:lnTo>
                    <a:pt x="71881" y="433070"/>
                  </a:lnTo>
                  <a:lnTo>
                    <a:pt x="74929" y="434340"/>
                  </a:lnTo>
                  <a:lnTo>
                    <a:pt x="79755" y="435610"/>
                  </a:lnTo>
                  <a:lnTo>
                    <a:pt x="121793" y="448310"/>
                  </a:lnTo>
                  <a:lnTo>
                    <a:pt x="136872" y="433070"/>
                  </a:lnTo>
                  <a:close/>
                </a:path>
                <a:path w="485140" h="497839">
                  <a:moveTo>
                    <a:pt x="76326" y="358140"/>
                  </a:moveTo>
                  <a:lnTo>
                    <a:pt x="68452" y="359410"/>
                  </a:lnTo>
                  <a:lnTo>
                    <a:pt x="64770" y="360680"/>
                  </a:lnTo>
                  <a:lnTo>
                    <a:pt x="61468" y="364490"/>
                  </a:lnTo>
                  <a:lnTo>
                    <a:pt x="58038" y="367030"/>
                  </a:lnTo>
                  <a:lnTo>
                    <a:pt x="56006" y="370840"/>
                  </a:lnTo>
                  <a:lnTo>
                    <a:pt x="55245" y="374650"/>
                  </a:lnTo>
                  <a:lnTo>
                    <a:pt x="54821" y="377190"/>
                  </a:lnTo>
                  <a:lnTo>
                    <a:pt x="54863" y="381000"/>
                  </a:lnTo>
                  <a:lnTo>
                    <a:pt x="67690" y="407670"/>
                  </a:lnTo>
                  <a:lnTo>
                    <a:pt x="69596" y="412750"/>
                  </a:lnTo>
                  <a:lnTo>
                    <a:pt x="69976" y="415290"/>
                  </a:lnTo>
                  <a:lnTo>
                    <a:pt x="70103" y="416560"/>
                  </a:lnTo>
                  <a:lnTo>
                    <a:pt x="70230" y="417830"/>
                  </a:lnTo>
                  <a:lnTo>
                    <a:pt x="69850" y="420370"/>
                  </a:lnTo>
                  <a:lnTo>
                    <a:pt x="67563" y="424180"/>
                  </a:lnTo>
                  <a:lnTo>
                    <a:pt x="64515" y="427990"/>
                  </a:lnTo>
                  <a:lnTo>
                    <a:pt x="59689" y="431800"/>
                  </a:lnTo>
                  <a:lnTo>
                    <a:pt x="138129" y="431800"/>
                  </a:lnTo>
                  <a:lnTo>
                    <a:pt x="143155" y="426720"/>
                  </a:lnTo>
                  <a:lnTo>
                    <a:pt x="128270" y="426720"/>
                  </a:lnTo>
                  <a:lnTo>
                    <a:pt x="108076" y="420370"/>
                  </a:lnTo>
                  <a:lnTo>
                    <a:pt x="103124" y="419100"/>
                  </a:lnTo>
                  <a:lnTo>
                    <a:pt x="76453" y="419100"/>
                  </a:lnTo>
                  <a:lnTo>
                    <a:pt x="76580" y="415290"/>
                  </a:lnTo>
                  <a:lnTo>
                    <a:pt x="76073" y="411480"/>
                  </a:lnTo>
                  <a:lnTo>
                    <a:pt x="73278" y="405130"/>
                  </a:lnTo>
                  <a:lnTo>
                    <a:pt x="70993" y="401320"/>
                  </a:lnTo>
                  <a:lnTo>
                    <a:pt x="67818" y="394970"/>
                  </a:lnTo>
                  <a:lnTo>
                    <a:pt x="64388" y="389890"/>
                  </a:lnTo>
                  <a:lnTo>
                    <a:pt x="62483" y="384810"/>
                  </a:lnTo>
                  <a:lnTo>
                    <a:pt x="61722" y="382270"/>
                  </a:lnTo>
                  <a:lnTo>
                    <a:pt x="61086" y="379730"/>
                  </a:lnTo>
                  <a:lnTo>
                    <a:pt x="61595" y="377190"/>
                  </a:lnTo>
                  <a:lnTo>
                    <a:pt x="64643" y="373380"/>
                  </a:lnTo>
                  <a:lnTo>
                    <a:pt x="85026" y="373380"/>
                  </a:lnTo>
                  <a:lnTo>
                    <a:pt x="85598" y="372110"/>
                  </a:lnTo>
                  <a:lnTo>
                    <a:pt x="85725" y="367030"/>
                  </a:lnTo>
                  <a:lnTo>
                    <a:pt x="84708" y="364490"/>
                  </a:lnTo>
                  <a:lnTo>
                    <a:pt x="79755" y="359410"/>
                  </a:lnTo>
                  <a:lnTo>
                    <a:pt x="76326" y="358140"/>
                  </a:lnTo>
                  <a:close/>
                </a:path>
                <a:path w="485140" h="497839">
                  <a:moveTo>
                    <a:pt x="37210" y="389890"/>
                  </a:moveTo>
                  <a:lnTo>
                    <a:pt x="0" y="426720"/>
                  </a:lnTo>
                  <a:lnTo>
                    <a:pt x="2031" y="429260"/>
                  </a:lnTo>
                  <a:lnTo>
                    <a:pt x="3555" y="427990"/>
                  </a:lnTo>
                  <a:lnTo>
                    <a:pt x="7111" y="424180"/>
                  </a:lnTo>
                  <a:lnTo>
                    <a:pt x="10159" y="422910"/>
                  </a:lnTo>
                  <a:lnTo>
                    <a:pt x="50355" y="422910"/>
                  </a:lnTo>
                  <a:lnTo>
                    <a:pt x="38353" y="411480"/>
                  </a:lnTo>
                  <a:lnTo>
                    <a:pt x="34798" y="407670"/>
                  </a:lnTo>
                  <a:lnTo>
                    <a:pt x="32893" y="405130"/>
                  </a:lnTo>
                  <a:lnTo>
                    <a:pt x="32765" y="402590"/>
                  </a:lnTo>
                  <a:lnTo>
                    <a:pt x="32765" y="400050"/>
                  </a:lnTo>
                  <a:lnTo>
                    <a:pt x="34417" y="396240"/>
                  </a:lnTo>
                  <a:lnTo>
                    <a:pt x="37973" y="393700"/>
                  </a:lnTo>
                  <a:lnTo>
                    <a:pt x="39115" y="392430"/>
                  </a:lnTo>
                  <a:lnTo>
                    <a:pt x="37210" y="389890"/>
                  </a:lnTo>
                  <a:close/>
                </a:path>
                <a:path w="485140" h="497839">
                  <a:moveTo>
                    <a:pt x="143636" y="421640"/>
                  </a:moveTo>
                  <a:lnTo>
                    <a:pt x="141477" y="424180"/>
                  </a:lnTo>
                  <a:lnTo>
                    <a:pt x="139192" y="425450"/>
                  </a:lnTo>
                  <a:lnTo>
                    <a:pt x="134111" y="426720"/>
                  </a:lnTo>
                  <a:lnTo>
                    <a:pt x="143155" y="426720"/>
                  </a:lnTo>
                  <a:lnTo>
                    <a:pt x="145669" y="424180"/>
                  </a:lnTo>
                  <a:lnTo>
                    <a:pt x="143636" y="421640"/>
                  </a:lnTo>
                  <a:close/>
                </a:path>
                <a:path w="485140" h="497839">
                  <a:moveTo>
                    <a:pt x="90677" y="415290"/>
                  </a:moveTo>
                  <a:lnTo>
                    <a:pt x="81787" y="415290"/>
                  </a:lnTo>
                  <a:lnTo>
                    <a:pt x="79248" y="416560"/>
                  </a:lnTo>
                  <a:lnTo>
                    <a:pt x="76453" y="419100"/>
                  </a:lnTo>
                  <a:lnTo>
                    <a:pt x="103124" y="419100"/>
                  </a:lnTo>
                  <a:lnTo>
                    <a:pt x="93218" y="416560"/>
                  </a:lnTo>
                  <a:lnTo>
                    <a:pt x="90677" y="415290"/>
                  </a:lnTo>
                  <a:close/>
                </a:path>
                <a:path w="485140" h="497839">
                  <a:moveTo>
                    <a:pt x="142505" y="327660"/>
                  </a:moveTo>
                  <a:lnTo>
                    <a:pt x="107950" y="327660"/>
                  </a:lnTo>
                  <a:lnTo>
                    <a:pt x="166497" y="386080"/>
                  </a:lnTo>
                  <a:lnTo>
                    <a:pt x="168528" y="388620"/>
                  </a:lnTo>
                  <a:lnTo>
                    <a:pt x="169672" y="391160"/>
                  </a:lnTo>
                  <a:lnTo>
                    <a:pt x="169799" y="392430"/>
                  </a:lnTo>
                  <a:lnTo>
                    <a:pt x="168909" y="396240"/>
                  </a:lnTo>
                  <a:lnTo>
                    <a:pt x="167512" y="398780"/>
                  </a:lnTo>
                  <a:lnTo>
                    <a:pt x="165480" y="400050"/>
                  </a:lnTo>
                  <a:lnTo>
                    <a:pt x="163068" y="402590"/>
                  </a:lnTo>
                  <a:lnTo>
                    <a:pt x="165100" y="405130"/>
                  </a:lnTo>
                  <a:lnTo>
                    <a:pt x="197459" y="372110"/>
                  </a:lnTo>
                  <a:lnTo>
                    <a:pt x="187451" y="372110"/>
                  </a:lnTo>
                  <a:lnTo>
                    <a:pt x="186181" y="370840"/>
                  </a:lnTo>
                  <a:lnTo>
                    <a:pt x="183642" y="369570"/>
                  </a:lnTo>
                  <a:lnTo>
                    <a:pt x="180085" y="365760"/>
                  </a:lnTo>
                  <a:lnTo>
                    <a:pt x="142505" y="327660"/>
                  </a:lnTo>
                  <a:close/>
                </a:path>
                <a:path w="485140" h="497839">
                  <a:moveTo>
                    <a:pt x="85026" y="373380"/>
                  </a:moveTo>
                  <a:lnTo>
                    <a:pt x="64643" y="373380"/>
                  </a:lnTo>
                  <a:lnTo>
                    <a:pt x="66548" y="374650"/>
                  </a:lnTo>
                  <a:lnTo>
                    <a:pt x="69087" y="375920"/>
                  </a:lnTo>
                  <a:lnTo>
                    <a:pt x="73913" y="381000"/>
                  </a:lnTo>
                  <a:lnTo>
                    <a:pt x="78485" y="381000"/>
                  </a:lnTo>
                  <a:lnTo>
                    <a:pt x="82423" y="377190"/>
                  </a:lnTo>
                  <a:lnTo>
                    <a:pt x="84454" y="374650"/>
                  </a:lnTo>
                  <a:lnTo>
                    <a:pt x="85026" y="373380"/>
                  </a:lnTo>
                  <a:close/>
                </a:path>
                <a:path w="485140" h="497839">
                  <a:moveTo>
                    <a:pt x="237032" y="344170"/>
                  </a:moveTo>
                  <a:lnTo>
                    <a:pt x="226949" y="344170"/>
                  </a:lnTo>
                  <a:lnTo>
                    <a:pt x="230377" y="347980"/>
                  </a:lnTo>
                  <a:lnTo>
                    <a:pt x="232282" y="351790"/>
                  </a:lnTo>
                  <a:lnTo>
                    <a:pt x="233299" y="355600"/>
                  </a:lnTo>
                  <a:lnTo>
                    <a:pt x="234187" y="360680"/>
                  </a:lnTo>
                  <a:lnTo>
                    <a:pt x="233552" y="365760"/>
                  </a:lnTo>
                  <a:lnTo>
                    <a:pt x="231267" y="372110"/>
                  </a:lnTo>
                  <a:lnTo>
                    <a:pt x="233552" y="374650"/>
                  </a:lnTo>
                  <a:lnTo>
                    <a:pt x="237617" y="365760"/>
                  </a:lnTo>
                  <a:lnTo>
                    <a:pt x="239268" y="359410"/>
                  </a:lnTo>
                  <a:lnTo>
                    <a:pt x="238632" y="353060"/>
                  </a:lnTo>
                  <a:lnTo>
                    <a:pt x="238505" y="351790"/>
                  </a:lnTo>
                  <a:lnTo>
                    <a:pt x="237617" y="345440"/>
                  </a:lnTo>
                  <a:lnTo>
                    <a:pt x="237032" y="344170"/>
                  </a:lnTo>
                  <a:close/>
                </a:path>
                <a:path w="485140" h="497839">
                  <a:moveTo>
                    <a:pt x="200532" y="365760"/>
                  </a:moveTo>
                  <a:lnTo>
                    <a:pt x="196087" y="369570"/>
                  </a:lnTo>
                  <a:lnTo>
                    <a:pt x="194182" y="370840"/>
                  </a:lnTo>
                  <a:lnTo>
                    <a:pt x="190373" y="372110"/>
                  </a:lnTo>
                  <a:lnTo>
                    <a:pt x="197459" y="372110"/>
                  </a:lnTo>
                  <a:lnTo>
                    <a:pt x="202437" y="367030"/>
                  </a:lnTo>
                  <a:lnTo>
                    <a:pt x="200532" y="365760"/>
                  </a:lnTo>
                  <a:close/>
                </a:path>
                <a:path w="485140" h="497839">
                  <a:moveTo>
                    <a:pt x="144525" y="283210"/>
                  </a:moveTo>
                  <a:lnTo>
                    <a:pt x="80390" y="346710"/>
                  </a:lnTo>
                  <a:lnTo>
                    <a:pt x="99695" y="365760"/>
                  </a:lnTo>
                  <a:lnTo>
                    <a:pt x="101726" y="364490"/>
                  </a:lnTo>
                  <a:lnTo>
                    <a:pt x="97281" y="358140"/>
                  </a:lnTo>
                  <a:lnTo>
                    <a:pt x="95123" y="351790"/>
                  </a:lnTo>
                  <a:lnTo>
                    <a:pt x="95313" y="347980"/>
                  </a:lnTo>
                  <a:lnTo>
                    <a:pt x="95440" y="344170"/>
                  </a:lnTo>
                  <a:lnTo>
                    <a:pt x="95503" y="341630"/>
                  </a:lnTo>
                  <a:lnTo>
                    <a:pt x="97917" y="337820"/>
                  </a:lnTo>
                  <a:lnTo>
                    <a:pt x="102743" y="332740"/>
                  </a:lnTo>
                  <a:lnTo>
                    <a:pt x="107950" y="327660"/>
                  </a:lnTo>
                  <a:lnTo>
                    <a:pt x="142505" y="327660"/>
                  </a:lnTo>
                  <a:lnTo>
                    <a:pt x="124968" y="309880"/>
                  </a:lnTo>
                  <a:lnTo>
                    <a:pt x="133603" y="302260"/>
                  </a:lnTo>
                  <a:lnTo>
                    <a:pt x="136271" y="299720"/>
                  </a:lnTo>
                  <a:lnTo>
                    <a:pt x="138302" y="298450"/>
                  </a:lnTo>
                  <a:lnTo>
                    <a:pt x="141858" y="297180"/>
                  </a:lnTo>
                  <a:lnTo>
                    <a:pt x="158682" y="297180"/>
                  </a:lnTo>
                  <a:lnTo>
                    <a:pt x="144525" y="283210"/>
                  </a:lnTo>
                  <a:close/>
                </a:path>
                <a:path w="485140" h="497839">
                  <a:moveTo>
                    <a:pt x="221360" y="327660"/>
                  </a:moveTo>
                  <a:lnTo>
                    <a:pt x="212344" y="327660"/>
                  </a:lnTo>
                  <a:lnTo>
                    <a:pt x="208660" y="328930"/>
                  </a:lnTo>
                  <a:lnTo>
                    <a:pt x="203073" y="334010"/>
                  </a:lnTo>
                  <a:lnTo>
                    <a:pt x="201802" y="337820"/>
                  </a:lnTo>
                  <a:lnTo>
                    <a:pt x="201802" y="344170"/>
                  </a:lnTo>
                  <a:lnTo>
                    <a:pt x="203073" y="347980"/>
                  </a:lnTo>
                  <a:lnTo>
                    <a:pt x="207518" y="351790"/>
                  </a:lnTo>
                  <a:lnTo>
                    <a:pt x="210184" y="353060"/>
                  </a:lnTo>
                  <a:lnTo>
                    <a:pt x="216407" y="353060"/>
                  </a:lnTo>
                  <a:lnTo>
                    <a:pt x="224154" y="344170"/>
                  </a:lnTo>
                  <a:lnTo>
                    <a:pt x="237032" y="344170"/>
                  </a:lnTo>
                  <a:lnTo>
                    <a:pt x="234696" y="339090"/>
                  </a:lnTo>
                  <a:lnTo>
                    <a:pt x="225551" y="330200"/>
                  </a:lnTo>
                  <a:lnTo>
                    <a:pt x="221360" y="327660"/>
                  </a:lnTo>
                  <a:close/>
                </a:path>
                <a:path w="485140" h="497839">
                  <a:moveTo>
                    <a:pt x="217315" y="228600"/>
                  </a:moveTo>
                  <a:lnTo>
                    <a:pt x="208787" y="228600"/>
                  </a:lnTo>
                  <a:lnTo>
                    <a:pt x="210057" y="229870"/>
                  </a:lnTo>
                  <a:lnTo>
                    <a:pt x="212471" y="231140"/>
                  </a:lnTo>
                  <a:lnTo>
                    <a:pt x="266192" y="285750"/>
                  </a:lnTo>
                  <a:lnTo>
                    <a:pt x="266446" y="285750"/>
                  </a:lnTo>
                  <a:lnTo>
                    <a:pt x="267715" y="288290"/>
                  </a:lnTo>
                  <a:lnTo>
                    <a:pt x="268477" y="289560"/>
                  </a:lnTo>
                  <a:lnTo>
                    <a:pt x="268604" y="294640"/>
                  </a:lnTo>
                  <a:lnTo>
                    <a:pt x="267715" y="297180"/>
                  </a:lnTo>
                  <a:lnTo>
                    <a:pt x="266953" y="298450"/>
                  </a:lnTo>
                  <a:lnTo>
                    <a:pt x="265683" y="299720"/>
                  </a:lnTo>
                  <a:lnTo>
                    <a:pt x="263398" y="302260"/>
                  </a:lnTo>
                  <a:lnTo>
                    <a:pt x="265302" y="304800"/>
                  </a:lnTo>
                  <a:lnTo>
                    <a:pt x="285836" y="284480"/>
                  </a:lnTo>
                  <a:lnTo>
                    <a:pt x="276351" y="284480"/>
                  </a:lnTo>
                  <a:lnTo>
                    <a:pt x="273938" y="283210"/>
                  </a:lnTo>
                  <a:lnTo>
                    <a:pt x="271652" y="281940"/>
                  </a:lnTo>
                  <a:lnTo>
                    <a:pt x="270763" y="281940"/>
                  </a:lnTo>
                  <a:lnTo>
                    <a:pt x="268477" y="279400"/>
                  </a:lnTo>
                  <a:lnTo>
                    <a:pt x="217315" y="228600"/>
                  </a:lnTo>
                  <a:close/>
                </a:path>
                <a:path w="485140" h="497839">
                  <a:moveTo>
                    <a:pt x="158682" y="297180"/>
                  </a:moveTo>
                  <a:lnTo>
                    <a:pt x="145287" y="297180"/>
                  </a:lnTo>
                  <a:lnTo>
                    <a:pt x="148589" y="298450"/>
                  </a:lnTo>
                  <a:lnTo>
                    <a:pt x="151892" y="298450"/>
                  </a:lnTo>
                  <a:lnTo>
                    <a:pt x="156336" y="300990"/>
                  </a:lnTo>
                  <a:lnTo>
                    <a:pt x="161925" y="303530"/>
                  </a:lnTo>
                  <a:lnTo>
                    <a:pt x="163829" y="302260"/>
                  </a:lnTo>
                  <a:lnTo>
                    <a:pt x="158682" y="297180"/>
                  </a:lnTo>
                  <a:close/>
                </a:path>
                <a:path w="485140" h="497839">
                  <a:moveTo>
                    <a:pt x="287781" y="278130"/>
                  </a:moveTo>
                  <a:lnTo>
                    <a:pt x="284479" y="281940"/>
                  </a:lnTo>
                  <a:lnTo>
                    <a:pt x="281558" y="283210"/>
                  </a:lnTo>
                  <a:lnTo>
                    <a:pt x="278892" y="283210"/>
                  </a:lnTo>
                  <a:lnTo>
                    <a:pt x="276351" y="284480"/>
                  </a:lnTo>
                  <a:lnTo>
                    <a:pt x="285836" y="284480"/>
                  </a:lnTo>
                  <a:lnTo>
                    <a:pt x="289686" y="280670"/>
                  </a:lnTo>
                  <a:lnTo>
                    <a:pt x="287781" y="278130"/>
                  </a:lnTo>
                  <a:close/>
                </a:path>
                <a:path w="485140" h="497839">
                  <a:moveTo>
                    <a:pt x="277422" y="226060"/>
                  </a:moveTo>
                  <a:lnTo>
                    <a:pt x="214756" y="226060"/>
                  </a:lnTo>
                  <a:lnTo>
                    <a:pt x="307085" y="262890"/>
                  </a:lnTo>
                  <a:lnTo>
                    <a:pt x="308355" y="261620"/>
                  </a:lnTo>
                  <a:lnTo>
                    <a:pt x="295955" y="231140"/>
                  </a:lnTo>
                  <a:lnTo>
                    <a:pt x="290195" y="231140"/>
                  </a:lnTo>
                  <a:lnTo>
                    <a:pt x="277422" y="226060"/>
                  </a:lnTo>
                  <a:close/>
                </a:path>
                <a:path w="485140" h="497839">
                  <a:moveTo>
                    <a:pt x="305206" y="168910"/>
                  </a:moveTo>
                  <a:lnTo>
                    <a:pt x="270636" y="168910"/>
                  </a:lnTo>
                  <a:lnTo>
                    <a:pt x="323469" y="222250"/>
                  </a:lnTo>
                  <a:lnTo>
                    <a:pt x="327151" y="226060"/>
                  </a:lnTo>
                  <a:lnTo>
                    <a:pt x="329056" y="227330"/>
                  </a:lnTo>
                  <a:lnTo>
                    <a:pt x="330200" y="231140"/>
                  </a:lnTo>
                  <a:lnTo>
                    <a:pt x="330326" y="232410"/>
                  </a:lnTo>
                  <a:lnTo>
                    <a:pt x="329946" y="233680"/>
                  </a:lnTo>
                  <a:lnTo>
                    <a:pt x="329437" y="236220"/>
                  </a:lnTo>
                  <a:lnTo>
                    <a:pt x="328168" y="237490"/>
                  </a:lnTo>
                  <a:lnTo>
                    <a:pt x="323723" y="242570"/>
                  </a:lnTo>
                  <a:lnTo>
                    <a:pt x="325627" y="243840"/>
                  </a:lnTo>
                  <a:lnTo>
                    <a:pt x="357815" y="212090"/>
                  </a:lnTo>
                  <a:lnTo>
                    <a:pt x="349376" y="212090"/>
                  </a:lnTo>
                  <a:lnTo>
                    <a:pt x="346836" y="210820"/>
                  </a:lnTo>
                  <a:lnTo>
                    <a:pt x="305206" y="168910"/>
                  </a:lnTo>
                  <a:close/>
                </a:path>
                <a:path w="485140" h="497839">
                  <a:moveTo>
                    <a:pt x="223138" y="204470"/>
                  </a:moveTo>
                  <a:lnTo>
                    <a:pt x="193928" y="233680"/>
                  </a:lnTo>
                  <a:lnTo>
                    <a:pt x="195960" y="234950"/>
                  </a:lnTo>
                  <a:lnTo>
                    <a:pt x="198120" y="232410"/>
                  </a:lnTo>
                  <a:lnTo>
                    <a:pt x="200151" y="231140"/>
                  </a:lnTo>
                  <a:lnTo>
                    <a:pt x="202056" y="229870"/>
                  </a:lnTo>
                  <a:lnTo>
                    <a:pt x="205867" y="228600"/>
                  </a:lnTo>
                  <a:lnTo>
                    <a:pt x="217315" y="228600"/>
                  </a:lnTo>
                  <a:lnTo>
                    <a:pt x="214756" y="226060"/>
                  </a:lnTo>
                  <a:lnTo>
                    <a:pt x="277422" y="226060"/>
                  </a:lnTo>
                  <a:lnTo>
                    <a:pt x="223138" y="204470"/>
                  </a:lnTo>
                  <a:close/>
                </a:path>
                <a:path w="485140" h="497839">
                  <a:moveTo>
                    <a:pt x="291592" y="135890"/>
                  </a:moveTo>
                  <a:lnTo>
                    <a:pt x="262508" y="165100"/>
                  </a:lnTo>
                  <a:lnTo>
                    <a:pt x="290195" y="231140"/>
                  </a:lnTo>
                  <a:lnTo>
                    <a:pt x="295955" y="231140"/>
                  </a:lnTo>
                  <a:lnTo>
                    <a:pt x="270636" y="168910"/>
                  </a:lnTo>
                  <a:lnTo>
                    <a:pt x="305206" y="168910"/>
                  </a:lnTo>
                  <a:lnTo>
                    <a:pt x="290068" y="153670"/>
                  </a:lnTo>
                  <a:lnTo>
                    <a:pt x="288035" y="152400"/>
                  </a:lnTo>
                  <a:lnTo>
                    <a:pt x="287654" y="151130"/>
                  </a:lnTo>
                  <a:lnTo>
                    <a:pt x="287020" y="148590"/>
                  </a:lnTo>
                  <a:lnTo>
                    <a:pt x="286893" y="147320"/>
                  </a:lnTo>
                  <a:lnTo>
                    <a:pt x="287274" y="146050"/>
                  </a:lnTo>
                  <a:lnTo>
                    <a:pt x="287781" y="143510"/>
                  </a:lnTo>
                  <a:lnTo>
                    <a:pt x="289051" y="142240"/>
                  </a:lnTo>
                  <a:lnTo>
                    <a:pt x="291210" y="139700"/>
                  </a:lnTo>
                  <a:lnTo>
                    <a:pt x="293497" y="137160"/>
                  </a:lnTo>
                  <a:lnTo>
                    <a:pt x="291592" y="135890"/>
                  </a:lnTo>
                  <a:close/>
                </a:path>
                <a:path w="485140" h="497839">
                  <a:moveTo>
                    <a:pt x="360933" y="204470"/>
                  </a:moveTo>
                  <a:lnTo>
                    <a:pt x="358648" y="207010"/>
                  </a:lnTo>
                  <a:lnTo>
                    <a:pt x="356615" y="209550"/>
                  </a:lnTo>
                  <a:lnTo>
                    <a:pt x="354710" y="210820"/>
                  </a:lnTo>
                  <a:lnTo>
                    <a:pt x="352805" y="210820"/>
                  </a:lnTo>
                  <a:lnTo>
                    <a:pt x="351027" y="212090"/>
                  </a:lnTo>
                  <a:lnTo>
                    <a:pt x="357815" y="212090"/>
                  </a:lnTo>
                  <a:lnTo>
                    <a:pt x="362965" y="207010"/>
                  </a:lnTo>
                  <a:lnTo>
                    <a:pt x="360933" y="204470"/>
                  </a:lnTo>
                  <a:close/>
                </a:path>
                <a:path w="485140" h="497839">
                  <a:moveTo>
                    <a:pt x="344265" y="127000"/>
                  </a:moveTo>
                  <a:lnTo>
                    <a:pt x="308736" y="127000"/>
                  </a:lnTo>
                  <a:lnTo>
                    <a:pt x="311784" y="128270"/>
                  </a:lnTo>
                  <a:lnTo>
                    <a:pt x="314451" y="129540"/>
                  </a:lnTo>
                  <a:lnTo>
                    <a:pt x="368426" y="184150"/>
                  </a:lnTo>
                  <a:lnTo>
                    <a:pt x="370585" y="186690"/>
                  </a:lnTo>
                  <a:lnTo>
                    <a:pt x="371601" y="189230"/>
                  </a:lnTo>
                  <a:lnTo>
                    <a:pt x="371601" y="191770"/>
                  </a:lnTo>
                  <a:lnTo>
                    <a:pt x="371094" y="193040"/>
                  </a:lnTo>
                  <a:lnTo>
                    <a:pt x="370458" y="194310"/>
                  </a:lnTo>
                  <a:lnTo>
                    <a:pt x="368553" y="196850"/>
                  </a:lnTo>
                  <a:lnTo>
                    <a:pt x="365251" y="200660"/>
                  </a:lnTo>
                  <a:lnTo>
                    <a:pt x="367156" y="203200"/>
                  </a:lnTo>
                  <a:lnTo>
                    <a:pt x="398469" y="171450"/>
                  </a:lnTo>
                  <a:lnTo>
                    <a:pt x="390525" y="171450"/>
                  </a:lnTo>
                  <a:lnTo>
                    <a:pt x="389000" y="170180"/>
                  </a:lnTo>
                  <a:lnTo>
                    <a:pt x="387603" y="170180"/>
                  </a:lnTo>
                  <a:lnTo>
                    <a:pt x="384936" y="167640"/>
                  </a:lnTo>
                  <a:lnTo>
                    <a:pt x="381000" y="163830"/>
                  </a:lnTo>
                  <a:lnTo>
                    <a:pt x="361187" y="143510"/>
                  </a:lnTo>
                  <a:lnTo>
                    <a:pt x="365251" y="139700"/>
                  </a:lnTo>
                  <a:lnTo>
                    <a:pt x="357124" y="139700"/>
                  </a:lnTo>
                  <a:lnTo>
                    <a:pt x="344265" y="127000"/>
                  </a:lnTo>
                  <a:close/>
                </a:path>
                <a:path w="485140" h="497839">
                  <a:moveTo>
                    <a:pt x="401447" y="163830"/>
                  </a:moveTo>
                  <a:lnTo>
                    <a:pt x="398272" y="167640"/>
                  </a:lnTo>
                  <a:lnTo>
                    <a:pt x="395731" y="170180"/>
                  </a:lnTo>
                  <a:lnTo>
                    <a:pt x="392175" y="171450"/>
                  </a:lnTo>
                  <a:lnTo>
                    <a:pt x="398469" y="171450"/>
                  </a:lnTo>
                  <a:lnTo>
                    <a:pt x="403478" y="166370"/>
                  </a:lnTo>
                  <a:lnTo>
                    <a:pt x="401447" y="163830"/>
                  </a:lnTo>
                  <a:close/>
                </a:path>
                <a:path w="485140" h="497839">
                  <a:moveTo>
                    <a:pt x="382015" y="100330"/>
                  </a:moveTo>
                  <a:lnTo>
                    <a:pt x="347345" y="100330"/>
                  </a:lnTo>
                  <a:lnTo>
                    <a:pt x="352298" y="102870"/>
                  </a:lnTo>
                  <a:lnTo>
                    <a:pt x="362965" y="114300"/>
                  </a:lnTo>
                  <a:lnTo>
                    <a:pt x="365759" y="119380"/>
                  </a:lnTo>
                  <a:lnTo>
                    <a:pt x="365844" y="120650"/>
                  </a:lnTo>
                  <a:lnTo>
                    <a:pt x="365929" y="121920"/>
                  </a:lnTo>
                  <a:lnTo>
                    <a:pt x="366013" y="123190"/>
                  </a:lnTo>
                  <a:lnTo>
                    <a:pt x="366140" y="128270"/>
                  </a:lnTo>
                  <a:lnTo>
                    <a:pt x="364108" y="133350"/>
                  </a:lnTo>
                  <a:lnTo>
                    <a:pt x="359282" y="138430"/>
                  </a:lnTo>
                  <a:lnTo>
                    <a:pt x="358394" y="138430"/>
                  </a:lnTo>
                  <a:lnTo>
                    <a:pt x="357124" y="139700"/>
                  </a:lnTo>
                  <a:lnTo>
                    <a:pt x="365251" y="139700"/>
                  </a:lnTo>
                  <a:lnTo>
                    <a:pt x="369315" y="135890"/>
                  </a:lnTo>
                  <a:lnTo>
                    <a:pt x="374650" y="129540"/>
                  </a:lnTo>
                  <a:lnTo>
                    <a:pt x="377189" y="125730"/>
                  </a:lnTo>
                  <a:lnTo>
                    <a:pt x="381126" y="119380"/>
                  </a:lnTo>
                  <a:lnTo>
                    <a:pt x="382777" y="113030"/>
                  </a:lnTo>
                  <a:lnTo>
                    <a:pt x="382015" y="100330"/>
                  </a:lnTo>
                  <a:close/>
                </a:path>
                <a:path w="485140" h="497839">
                  <a:moveTo>
                    <a:pt x="362584" y="82550"/>
                  </a:moveTo>
                  <a:lnTo>
                    <a:pt x="326898" y="100330"/>
                  </a:lnTo>
                  <a:lnTo>
                    <a:pt x="295782" y="130810"/>
                  </a:lnTo>
                  <a:lnTo>
                    <a:pt x="297814" y="133350"/>
                  </a:lnTo>
                  <a:lnTo>
                    <a:pt x="300989" y="129540"/>
                  </a:lnTo>
                  <a:lnTo>
                    <a:pt x="303529" y="128270"/>
                  </a:lnTo>
                  <a:lnTo>
                    <a:pt x="305307" y="127000"/>
                  </a:lnTo>
                  <a:lnTo>
                    <a:pt x="344265" y="127000"/>
                  </a:lnTo>
                  <a:lnTo>
                    <a:pt x="326262" y="109220"/>
                  </a:lnTo>
                  <a:lnTo>
                    <a:pt x="328422" y="106680"/>
                  </a:lnTo>
                  <a:lnTo>
                    <a:pt x="333121" y="102870"/>
                  </a:lnTo>
                  <a:lnTo>
                    <a:pt x="337693" y="100330"/>
                  </a:lnTo>
                  <a:lnTo>
                    <a:pt x="382015" y="100330"/>
                  </a:lnTo>
                  <a:lnTo>
                    <a:pt x="379475" y="95250"/>
                  </a:lnTo>
                  <a:lnTo>
                    <a:pt x="369315" y="85090"/>
                  </a:lnTo>
                  <a:lnTo>
                    <a:pt x="362584" y="82550"/>
                  </a:lnTo>
                  <a:close/>
                </a:path>
                <a:path w="485140" h="497839">
                  <a:moveTo>
                    <a:pt x="425273" y="45720"/>
                  </a:moveTo>
                  <a:lnTo>
                    <a:pt x="390271" y="45720"/>
                  </a:lnTo>
                  <a:lnTo>
                    <a:pt x="448818" y="104140"/>
                  </a:lnTo>
                  <a:lnTo>
                    <a:pt x="450850" y="106680"/>
                  </a:lnTo>
                  <a:lnTo>
                    <a:pt x="451993" y="109220"/>
                  </a:lnTo>
                  <a:lnTo>
                    <a:pt x="452120" y="110490"/>
                  </a:lnTo>
                  <a:lnTo>
                    <a:pt x="451230" y="114300"/>
                  </a:lnTo>
                  <a:lnTo>
                    <a:pt x="449833" y="115570"/>
                  </a:lnTo>
                  <a:lnTo>
                    <a:pt x="447801" y="118110"/>
                  </a:lnTo>
                  <a:lnTo>
                    <a:pt x="445388" y="120650"/>
                  </a:lnTo>
                  <a:lnTo>
                    <a:pt x="447421" y="121920"/>
                  </a:lnTo>
                  <a:lnTo>
                    <a:pt x="479608" y="90170"/>
                  </a:lnTo>
                  <a:lnTo>
                    <a:pt x="471170" y="90170"/>
                  </a:lnTo>
                  <a:lnTo>
                    <a:pt x="469900" y="88900"/>
                  </a:lnTo>
                  <a:lnTo>
                    <a:pt x="468502" y="88900"/>
                  </a:lnTo>
                  <a:lnTo>
                    <a:pt x="466089" y="86360"/>
                  </a:lnTo>
                  <a:lnTo>
                    <a:pt x="425273" y="45720"/>
                  </a:lnTo>
                  <a:close/>
                </a:path>
                <a:path w="485140" h="497839">
                  <a:moveTo>
                    <a:pt x="482853" y="82550"/>
                  </a:moveTo>
                  <a:lnTo>
                    <a:pt x="478408" y="87630"/>
                  </a:lnTo>
                  <a:lnTo>
                    <a:pt x="476503" y="88900"/>
                  </a:lnTo>
                  <a:lnTo>
                    <a:pt x="474599" y="88900"/>
                  </a:lnTo>
                  <a:lnTo>
                    <a:pt x="472694" y="90170"/>
                  </a:lnTo>
                  <a:lnTo>
                    <a:pt x="479608" y="90170"/>
                  </a:lnTo>
                  <a:lnTo>
                    <a:pt x="484758" y="85090"/>
                  </a:lnTo>
                  <a:lnTo>
                    <a:pt x="482853" y="82550"/>
                  </a:lnTo>
                  <a:close/>
                </a:path>
                <a:path w="485140" h="497839">
                  <a:moveTo>
                    <a:pt x="426847" y="0"/>
                  </a:moveTo>
                  <a:lnTo>
                    <a:pt x="362711" y="64770"/>
                  </a:lnTo>
                  <a:lnTo>
                    <a:pt x="382015" y="83820"/>
                  </a:lnTo>
                  <a:lnTo>
                    <a:pt x="384048" y="81280"/>
                  </a:lnTo>
                  <a:lnTo>
                    <a:pt x="379602" y="76200"/>
                  </a:lnTo>
                  <a:lnTo>
                    <a:pt x="377444" y="69850"/>
                  </a:lnTo>
                  <a:lnTo>
                    <a:pt x="377647" y="64770"/>
                  </a:lnTo>
                  <a:lnTo>
                    <a:pt x="377698" y="63500"/>
                  </a:lnTo>
                  <a:lnTo>
                    <a:pt x="377825" y="59690"/>
                  </a:lnTo>
                  <a:lnTo>
                    <a:pt x="380237" y="54610"/>
                  </a:lnTo>
                  <a:lnTo>
                    <a:pt x="385063" y="50800"/>
                  </a:lnTo>
                  <a:lnTo>
                    <a:pt x="390271" y="45720"/>
                  </a:lnTo>
                  <a:lnTo>
                    <a:pt x="425273" y="45720"/>
                  </a:lnTo>
                  <a:lnTo>
                    <a:pt x="407415" y="27940"/>
                  </a:lnTo>
                  <a:lnTo>
                    <a:pt x="412623" y="22860"/>
                  </a:lnTo>
                  <a:lnTo>
                    <a:pt x="416051" y="19050"/>
                  </a:lnTo>
                  <a:lnTo>
                    <a:pt x="418592" y="17780"/>
                  </a:lnTo>
                  <a:lnTo>
                    <a:pt x="420624" y="16510"/>
                  </a:lnTo>
                  <a:lnTo>
                    <a:pt x="424179" y="15240"/>
                  </a:lnTo>
                  <a:lnTo>
                    <a:pt x="442290" y="15240"/>
                  </a:lnTo>
                  <a:lnTo>
                    <a:pt x="426847" y="0"/>
                  </a:lnTo>
                  <a:close/>
                </a:path>
                <a:path w="485140" h="497839">
                  <a:moveTo>
                    <a:pt x="442290" y="15240"/>
                  </a:moveTo>
                  <a:lnTo>
                    <a:pt x="430910" y="15240"/>
                  </a:lnTo>
                  <a:lnTo>
                    <a:pt x="434212" y="16510"/>
                  </a:lnTo>
                  <a:lnTo>
                    <a:pt x="438657" y="17780"/>
                  </a:lnTo>
                  <a:lnTo>
                    <a:pt x="444246" y="21590"/>
                  </a:lnTo>
                  <a:lnTo>
                    <a:pt x="446150" y="19050"/>
                  </a:lnTo>
                  <a:lnTo>
                    <a:pt x="442290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9996" y="1863216"/>
              <a:ext cx="905255" cy="89135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09309" y="5082285"/>
            <a:ext cx="10267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Гормональная </a:t>
            </a:r>
            <a:r>
              <a:rPr sz="1200" b="1" spc="-10" dirty="0">
                <a:latin typeface="Times New Roman"/>
                <a:cs typeface="Times New Roman"/>
              </a:rPr>
              <a:t>терапия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3769" y="3461384"/>
            <a:ext cx="543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Хай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Фу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6038" y="3369309"/>
            <a:ext cx="8172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Роботизиро ванная хирургия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7876" y="2531440"/>
            <a:ext cx="1019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Однопортовая</a:t>
            </a:r>
            <a:endParaRPr sz="12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лапароскопия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1617" y="4522470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Гистероскопия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4053" y="4454397"/>
            <a:ext cx="962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Лапаротомия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618" y="1821941"/>
            <a:ext cx="3088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125857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Точная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диагностика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лечение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заболевания матки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375" y="984250"/>
            <a:ext cx="8267065" cy="1270"/>
          </a:xfrm>
          <a:custGeom>
            <a:avLst/>
            <a:gdLst/>
            <a:ahLst/>
            <a:cxnLst/>
            <a:rect l="l" t="t" r="r" b="b"/>
            <a:pathLst>
              <a:path w="8267065" h="1269">
                <a:moveTo>
                  <a:pt x="0" y="0"/>
                </a:moveTo>
                <a:lnTo>
                  <a:pt x="8266506" y="127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186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05" dirty="0"/>
              <a:t> </a:t>
            </a:r>
            <a:r>
              <a:rPr sz="2400" spc="-10" dirty="0"/>
              <a:t>направления</a:t>
            </a:r>
            <a:r>
              <a:rPr sz="2400" spc="-55" dirty="0"/>
              <a:t> </a:t>
            </a:r>
            <a:r>
              <a:rPr sz="2400" dirty="0"/>
              <a:t>лечения</a:t>
            </a:r>
            <a:r>
              <a:rPr sz="2400" spc="-100" dirty="0"/>
              <a:t> </a:t>
            </a:r>
            <a:r>
              <a:rPr sz="2400" dirty="0"/>
              <a:t>(</a:t>
            </a:r>
            <a:r>
              <a:rPr sz="2400" spc="-100" dirty="0"/>
              <a:t> </a:t>
            </a:r>
            <a:r>
              <a:rPr sz="2400" spc="-10" dirty="0"/>
              <a:t>Гинекология)</a:t>
            </a:r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11555" y="3130816"/>
            <a:ext cx="2723515" cy="255270"/>
          </a:xfrm>
          <a:custGeom>
            <a:avLst/>
            <a:gdLst/>
            <a:ahLst/>
            <a:cxnLst/>
            <a:rect l="l" t="t" r="r" b="b"/>
            <a:pathLst>
              <a:path w="2723515" h="255270">
                <a:moveTo>
                  <a:pt x="2723515" y="0"/>
                </a:moveTo>
                <a:lnTo>
                  <a:pt x="0" y="0"/>
                </a:lnTo>
                <a:lnTo>
                  <a:pt x="0" y="255130"/>
                </a:lnTo>
                <a:lnTo>
                  <a:pt x="2723515" y="255130"/>
                </a:lnTo>
                <a:lnTo>
                  <a:pt x="2723515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7969" y="3627831"/>
            <a:ext cx="3344545" cy="1254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3420" marR="5080" indent="-681355">
              <a:lnSpc>
                <a:spcPct val="101099"/>
              </a:lnSpc>
              <a:spcBef>
                <a:spcPts val="40"/>
              </a:spcBef>
            </a:pPr>
            <a:r>
              <a:rPr sz="5000" b="1" dirty="0">
                <a:solidFill>
                  <a:srgbClr val="25D242"/>
                </a:solidFill>
                <a:latin typeface="Times New Roman"/>
                <a:cs typeface="Times New Roman"/>
              </a:rPr>
              <a:t>6</a:t>
            </a:r>
            <a:r>
              <a:rPr sz="5000" b="1" spc="-585" dirty="0">
                <a:solidFill>
                  <a:srgbClr val="25D242"/>
                </a:solidFill>
                <a:latin typeface="Times New Roman"/>
                <a:cs typeface="Times New Roman"/>
              </a:rPr>
              <a:t> </a:t>
            </a:r>
            <a:r>
              <a:rPr sz="3000" b="1" spc="-70" dirty="0">
                <a:solidFill>
                  <a:srgbClr val="24292C"/>
                </a:solidFill>
                <a:latin typeface="Times New Roman"/>
                <a:cs typeface="Times New Roman"/>
              </a:rPr>
              <a:t>способов</a:t>
            </a:r>
            <a:r>
              <a:rPr sz="3000" b="1" spc="-75" dirty="0">
                <a:solidFill>
                  <a:srgbClr val="24292C"/>
                </a:solidFill>
                <a:latin typeface="Times New Roman"/>
                <a:cs typeface="Times New Roman"/>
              </a:rPr>
              <a:t> </a:t>
            </a:r>
            <a:r>
              <a:rPr sz="3000" b="1" spc="-55" dirty="0">
                <a:solidFill>
                  <a:srgbClr val="24292C"/>
                </a:solidFill>
                <a:latin typeface="Times New Roman"/>
                <a:cs typeface="Times New Roman"/>
              </a:rPr>
              <a:t>лечения </a:t>
            </a:r>
            <a:r>
              <a:rPr sz="3000" b="1" spc="-60" dirty="0">
                <a:solidFill>
                  <a:srgbClr val="24292C"/>
                </a:solidFill>
                <a:latin typeface="Times New Roman"/>
                <a:cs typeface="Times New Roman"/>
              </a:rPr>
              <a:t>миомы</a:t>
            </a:r>
            <a:r>
              <a:rPr sz="3000" b="1" spc="-100" dirty="0">
                <a:solidFill>
                  <a:srgbClr val="24292C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24292C"/>
                </a:solidFill>
                <a:latin typeface="Times New Roman"/>
                <a:cs typeface="Times New Roman"/>
              </a:rPr>
              <a:t>матки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47511" y="3176904"/>
            <a:ext cx="1348105" cy="1452880"/>
            <a:chOff x="5747511" y="3176904"/>
            <a:chExt cx="1348105" cy="14528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7511" y="3176904"/>
              <a:ext cx="1347596" cy="145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3924" y="3725519"/>
              <a:ext cx="945006" cy="33695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41375" y="455294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69"/>
                </a:lnTo>
                <a:lnTo>
                  <a:pt x="60402" y="30167"/>
                </a:lnTo>
                <a:lnTo>
                  <a:pt x="28465" y="64026"/>
                </a:lnTo>
                <a:lnTo>
                  <a:pt x="7521" y="106980"/>
                </a:lnTo>
                <a:lnTo>
                  <a:pt x="0" y="156463"/>
                </a:lnTo>
                <a:lnTo>
                  <a:pt x="7521" y="205947"/>
                </a:lnTo>
                <a:lnTo>
                  <a:pt x="28465" y="248901"/>
                </a:lnTo>
                <a:lnTo>
                  <a:pt x="60402" y="282760"/>
                </a:lnTo>
                <a:lnTo>
                  <a:pt x="100902" y="304958"/>
                </a:lnTo>
                <a:lnTo>
                  <a:pt x="147535" y="312927"/>
                </a:lnTo>
                <a:lnTo>
                  <a:pt x="194169" y="304958"/>
                </a:lnTo>
                <a:lnTo>
                  <a:pt x="234669" y="282760"/>
                </a:lnTo>
                <a:lnTo>
                  <a:pt x="266606" y="248901"/>
                </a:lnTo>
                <a:lnTo>
                  <a:pt x="287550" y="205947"/>
                </a:lnTo>
                <a:lnTo>
                  <a:pt x="295071" y="156463"/>
                </a:lnTo>
                <a:lnTo>
                  <a:pt x="287550" y="106980"/>
                </a:lnTo>
                <a:lnTo>
                  <a:pt x="266606" y="64026"/>
                </a:lnTo>
                <a:lnTo>
                  <a:pt x="234669" y="30167"/>
                </a:lnTo>
                <a:lnTo>
                  <a:pt x="194169" y="7969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01129" y="2580259"/>
            <a:ext cx="1028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Лапароскопия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3680" cy="6858000"/>
          </a:xfrm>
          <a:custGeom>
            <a:avLst/>
            <a:gdLst/>
            <a:ahLst/>
            <a:cxnLst/>
            <a:rect l="l" t="t" r="r" b="b"/>
            <a:pathLst>
              <a:path w="9123680" h="6858000">
                <a:moveTo>
                  <a:pt x="9123151" y="6858000"/>
                </a:moveTo>
                <a:lnTo>
                  <a:pt x="9123151" y="0"/>
                </a:lnTo>
                <a:lnTo>
                  <a:pt x="0" y="0"/>
                </a:lnTo>
                <a:lnTo>
                  <a:pt x="0" y="6858000"/>
                </a:lnTo>
                <a:lnTo>
                  <a:pt x="9123151" y="6858000"/>
                </a:lnTo>
                <a:close/>
              </a:path>
            </a:pathLst>
          </a:custGeom>
          <a:solidFill>
            <a:srgbClr val="F3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6590" y="3331209"/>
            <a:ext cx="304800" cy="2621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6798" y="4244466"/>
            <a:ext cx="3068320" cy="248285"/>
          </a:xfrm>
          <a:custGeom>
            <a:avLst/>
            <a:gdLst/>
            <a:ahLst/>
            <a:cxnLst/>
            <a:rect l="l" t="t" r="r" b="b"/>
            <a:pathLst>
              <a:path w="3068320" h="248285">
                <a:moveTo>
                  <a:pt x="3068320" y="0"/>
                </a:moveTo>
                <a:lnTo>
                  <a:pt x="0" y="0"/>
                </a:lnTo>
                <a:lnTo>
                  <a:pt x="0" y="248285"/>
                </a:lnTo>
                <a:lnTo>
                  <a:pt x="3068320" y="248285"/>
                </a:lnTo>
                <a:lnTo>
                  <a:pt x="3068320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1850" y="974725"/>
            <a:ext cx="8712200" cy="5883275"/>
            <a:chOff x="431850" y="974725"/>
            <a:chExt cx="8712200" cy="5883275"/>
          </a:xfrm>
        </p:grpSpPr>
        <p:sp>
          <p:nvSpPr>
            <p:cNvPr id="6" name="object 6"/>
            <p:cNvSpPr/>
            <p:nvPr/>
          </p:nvSpPr>
          <p:spPr>
            <a:xfrm>
              <a:off x="441375" y="984250"/>
              <a:ext cx="8267700" cy="1905"/>
            </a:xfrm>
            <a:custGeom>
              <a:avLst/>
              <a:gdLst/>
              <a:ahLst/>
              <a:cxnLst/>
              <a:rect l="l" t="t" r="r" b="b"/>
              <a:pathLst>
                <a:path w="8267700" h="1905">
                  <a:moveTo>
                    <a:pt x="0" y="0"/>
                  </a:moveTo>
                  <a:lnTo>
                    <a:pt x="8267141" y="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563" y="1022984"/>
              <a:ext cx="5401437" cy="5835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3666" y="2367152"/>
              <a:ext cx="270217" cy="2990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9354" y="3747007"/>
              <a:ext cx="264350" cy="2825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533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05" dirty="0"/>
              <a:t> </a:t>
            </a:r>
            <a:r>
              <a:rPr sz="2400" spc="-10" dirty="0"/>
              <a:t>направления</a:t>
            </a:r>
            <a:r>
              <a:rPr sz="2400" spc="-55" dirty="0"/>
              <a:t> </a:t>
            </a:r>
            <a:r>
              <a:rPr sz="2400" dirty="0"/>
              <a:t>лечения</a:t>
            </a:r>
            <a:r>
              <a:rPr sz="2400" spc="-105" dirty="0"/>
              <a:t> </a:t>
            </a:r>
            <a:r>
              <a:rPr sz="2400" dirty="0"/>
              <a:t>(</a:t>
            </a:r>
            <a:r>
              <a:rPr sz="2400" spc="-100" dirty="0"/>
              <a:t> </a:t>
            </a:r>
            <a:r>
              <a:rPr sz="2400" spc="-10" dirty="0"/>
              <a:t>Акушерство)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301241" y="4637354"/>
            <a:ext cx="19088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Times New Roman"/>
                <a:cs typeface="Times New Roman"/>
              </a:rPr>
              <a:t>4</a:t>
            </a:r>
            <a:r>
              <a:rPr sz="4200" b="1" spc="-10" dirty="0">
                <a:latin typeface="Times New Roman"/>
                <a:cs typeface="Times New Roman"/>
              </a:rPr>
              <a:t> </a:t>
            </a:r>
            <a:r>
              <a:rPr sz="4200" b="1" dirty="0">
                <a:latin typeface="Times New Roman"/>
                <a:cs typeface="Times New Roman"/>
              </a:rPr>
              <a:t>500</a:t>
            </a:r>
            <a:r>
              <a:rPr sz="4200" b="1" spc="-509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год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339" y="3856482"/>
            <a:ext cx="2287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Количество</a:t>
            </a:r>
            <a:r>
              <a:rPr sz="2200" b="1" spc="-1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родов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805" y="2843872"/>
            <a:ext cx="3068320" cy="234315"/>
          </a:xfrm>
          <a:custGeom>
            <a:avLst/>
            <a:gdLst/>
            <a:ahLst/>
            <a:cxnLst/>
            <a:rect l="l" t="t" r="r" b="b"/>
            <a:pathLst>
              <a:path w="3068320" h="234314">
                <a:moveTo>
                  <a:pt x="3068319" y="0"/>
                </a:moveTo>
                <a:lnTo>
                  <a:pt x="0" y="0"/>
                </a:lnTo>
                <a:lnTo>
                  <a:pt x="0" y="233718"/>
                </a:lnTo>
                <a:lnTo>
                  <a:pt x="3068319" y="233718"/>
                </a:lnTo>
                <a:lnTo>
                  <a:pt x="3068319" y="0"/>
                </a:lnTo>
                <a:close/>
              </a:path>
            </a:pathLst>
          </a:custGeom>
          <a:solidFill>
            <a:srgbClr val="25D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360" y="1785366"/>
            <a:ext cx="33172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От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беременности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до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родов</a:t>
            </a:r>
            <a:endParaRPr sz="2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послеродового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ухода</a:t>
            </a:r>
            <a:endParaRPr sz="2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одном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месте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4983" y="1742694"/>
            <a:ext cx="9728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30 </a:t>
            </a:r>
            <a:r>
              <a:rPr sz="1200" b="1" spc="-10" dirty="0">
                <a:latin typeface="Times New Roman"/>
                <a:cs typeface="Times New Roman"/>
              </a:rPr>
              <a:t>опытных специалистов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4361" y="4864354"/>
            <a:ext cx="1384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Консультационный </a:t>
            </a:r>
            <a:r>
              <a:rPr sz="1200" b="1" dirty="0">
                <a:latin typeface="Times New Roman"/>
                <a:cs typeface="Times New Roman"/>
              </a:rPr>
              <a:t>центр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для </a:t>
            </a:r>
            <a:r>
              <a:rPr sz="1200" b="1" spc="-10" dirty="0">
                <a:latin typeface="Times New Roman"/>
                <a:cs typeface="Times New Roman"/>
              </a:rPr>
              <a:t>беременных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6984" y="4864354"/>
            <a:ext cx="1024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Пренатальная диагностика патологии плода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3226" y="2151964"/>
            <a:ext cx="87121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Отделение интесивной </a:t>
            </a:r>
            <a:r>
              <a:rPr sz="1200" b="1" dirty="0">
                <a:latin typeface="Times New Roman"/>
                <a:cs typeface="Times New Roman"/>
              </a:rPr>
              <a:t>терапии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для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5209" y="2691765"/>
            <a:ext cx="112712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18770" marR="5080" indent="-306705">
              <a:lnSpc>
                <a:spcPct val="105000"/>
              </a:lnSpc>
              <a:spcBef>
                <a:spcPts val="25"/>
              </a:spcBef>
            </a:pPr>
            <a:r>
              <a:rPr sz="1200" b="1" spc="-10" dirty="0">
                <a:latin typeface="Times New Roman"/>
                <a:cs typeface="Times New Roman"/>
              </a:rPr>
              <a:t>новорожденных (NICU)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7569" y="1438147"/>
            <a:ext cx="1040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24 </a:t>
            </a:r>
            <a:r>
              <a:rPr sz="1200" b="1" spc="-20" dirty="0">
                <a:latin typeface="Times New Roman"/>
                <a:cs typeface="Times New Roman"/>
              </a:rPr>
              <a:t>часа </a:t>
            </a:r>
            <a:r>
              <a:rPr sz="1200" b="1" spc="-10" dirty="0">
                <a:latin typeface="Times New Roman"/>
                <a:cs typeface="Times New Roman"/>
              </a:rPr>
              <a:t>Неотложная </a:t>
            </a:r>
            <a:r>
              <a:rPr sz="1200" b="1" dirty="0">
                <a:latin typeface="Times New Roman"/>
                <a:cs typeface="Times New Roman"/>
              </a:rPr>
              <a:t>помощь,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роды, операция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26148" y="5549290"/>
            <a:ext cx="97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Ведение беременности </a:t>
            </a:r>
            <a:r>
              <a:rPr sz="1200" b="1" dirty="0">
                <a:latin typeface="Times New Roman"/>
                <a:cs typeface="Times New Roman"/>
              </a:rPr>
              <a:t>высоко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риска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9686" y="3486404"/>
            <a:ext cx="761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Семейная родильная палата премиум класса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38342" y="5428894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Центр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03063" y="5611774"/>
            <a:ext cx="1132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послеродового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ухода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премиум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класса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1246" y="2301621"/>
            <a:ext cx="897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Культурный </a:t>
            </a:r>
            <a:r>
              <a:rPr sz="1200" b="1" dirty="0">
                <a:latin typeface="Times New Roman"/>
                <a:cs typeface="Times New Roman"/>
              </a:rPr>
              <a:t>центр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для </a:t>
            </a:r>
            <a:r>
              <a:rPr sz="1200" b="1" spc="-10" dirty="0">
                <a:latin typeface="Times New Roman"/>
                <a:cs typeface="Times New Roman"/>
              </a:rPr>
              <a:t>беременных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42713" y="2358669"/>
            <a:ext cx="2693035" cy="3041015"/>
            <a:chOff x="4942713" y="2358669"/>
            <a:chExt cx="2693035" cy="304101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7512" y="3176905"/>
              <a:ext cx="1347596" cy="14528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3925" y="3719804"/>
              <a:ext cx="945006" cy="3369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8158" y="4590160"/>
              <a:ext cx="158267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31455" y="2896362"/>
              <a:ext cx="304215" cy="3295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2437" y="5057798"/>
              <a:ext cx="159128" cy="1523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66357" y="5187175"/>
              <a:ext cx="311150" cy="144145"/>
            </a:xfrm>
            <a:custGeom>
              <a:avLst/>
              <a:gdLst/>
              <a:ahLst/>
              <a:cxnLst/>
              <a:rect l="l" t="t" r="r" b="b"/>
              <a:pathLst>
                <a:path w="311150" h="144145">
                  <a:moveTo>
                    <a:pt x="304065" y="93364"/>
                  </a:moveTo>
                  <a:lnTo>
                    <a:pt x="42911" y="93364"/>
                  </a:lnTo>
                  <a:lnTo>
                    <a:pt x="53282" y="93661"/>
                  </a:lnTo>
                  <a:lnTo>
                    <a:pt x="59041" y="93661"/>
                  </a:lnTo>
                  <a:lnTo>
                    <a:pt x="63362" y="95249"/>
                  </a:lnTo>
                  <a:lnTo>
                    <a:pt x="68402" y="96837"/>
                  </a:lnTo>
                  <a:lnTo>
                    <a:pt x="71282" y="98424"/>
                  </a:lnTo>
                  <a:lnTo>
                    <a:pt x="74882" y="100012"/>
                  </a:lnTo>
                  <a:lnTo>
                    <a:pt x="79922" y="102393"/>
                  </a:lnTo>
                  <a:lnTo>
                    <a:pt x="94323" y="110430"/>
                  </a:lnTo>
                  <a:lnTo>
                    <a:pt x="102401" y="114783"/>
                  </a:lnTo>
                  <a:lnTo>
                    <a:pt x="110884" y="119061"/>
                  </a:lnTo>
                  <a:lnTo>
                    <a:pt x="135183" y="131898"/>
                  </a:lnTo>
                  <a:lnTo>
                    <a:pt x="142564" y="135730"/>
                  </a:lnTo>
                  <a:lnTo>
                    <a:pt x="152644" y="139699"/>
                  </a:lnTo>
                  <a:lnTo>
                    <a:pt x="159188" y="143705"/>
                  </a:lnTo>
                  <a:lnTo>
                    <a:pt x="173748" y="143705"/>
                  </a:lnTo>
                  <a:lnTo>
                    <a:pt x="183784" y="142774"/>
                  </a:lnTo>
                  <a:lnTo>
                    <a:pt x="195169" y="141100"/>
                  </a:lnTo>
                  <a:lnTo>
                    <a:pt x="219593" y="136685"/>
                  </a:lnTo>
                  <a:lnTo>
                    <a:pt x="244806" y="132555"/>
                  </a:lnTo>
                  <a:lnTo>
                    <a:pt x="254099" y="130397"/>
                  </a:lnTo>
                  <a:lnTo>
                    <a:pt x="262448" y="126007"/>
                  </a:lnTo>
                  <a:lnTo>
                    <a:pt x="269716" y="120723"/>
                  </a:lnTo>
                  <a:lnTo>
                    <a:pt x="275766" y="115886"/>
                  </a:lnTo>
                  <a:lnTo>
                    <a:pt x="283001" y="110951"/>
                  </a:lnTo>
                  <a:lnTo>
                    <a:pt x="290437" y="105568"/>
                  </a:lnTo>
                  <a:lnTo>
                    <a:pt x="297739" y="99590"/>
                  </a:lnTo>
                  <a:lnTo>
                    <a:pt x="304065" y="93364"/>
                  </a:lnTo>
                  <a:close/>
                </a:path>
                <a:path w="311150" h="144145">
                  <a:moveTo>
                    <a:pt x="11856" y="10321"/>
                  </a:moveTo>
                  <a:lnTo>
                    <a:pt x="4320" y="10321"/>
                  </a:lnTo>
                  <a:lnTo>
                    <a:pt x="1440" y="11114"/>
                  </a:lnTo>
                  <a:lnTo>
                    <a:pt x="0" y="14283"/>
                  </a:lnTo>
                  <a:lnTo>
                    <a:pt x="0" y="89693"/>
                  </a:lnTo>
                  <a:lnTo>
                    <a:pt x="2160" y="92868"/>
                  </a:lnTo>
                  <a:lnTo>
                    <a:pt x="6480" y="93661"/>
                  </a:lnTo>
                  <a:lnTo>
                    <a:pt x="26910" y="93364"/>
                  </a:lnTo>
                  <a:lnTo>
                    <a:pt x="304065" y="93364"/>
                  </a:lnTo>
                  <a:lnTo>
                    <a:pt x="304569" y="92868"/>
                  </a:lnTo>
                  <a:lnTo>
                    <a:pt x="308885" y="88900"/>
                  </a:lnTo>
                  <a:lnTo>
                    <a:pt x="311053" y="84137"/>
                  </a:lnTo>
                  <a:lnTo>
                    <a:pt x="310903" y="83145"/>
                  </a:lnTo>
                  <a:lnTo>
                    <a:pt x="208985" y="83145"/>
                  </a:lnTo>
                  <a:lnTo>
                    <a:pt x="197240" y="82301"/>
                  </a:lnTo>
                  <a:lnTo>
                    <a:pt x="185812" y="79387"/>
                  </a:lnTo>
                  <a:lnTo>
                    <a:pt x="183604" y="78581"/>
                  </a:lnTo>
                  <a:lnTo>
                    <a:pt x="177850" y="76200"/>
                  </a:lnTo>
                  <a:lnTo>
                    <a:pt x="173524" y="73818"/>
                  </a:lnTo>
                  <a:lnTo>
                    <a:pt x="171366" y="73025"/>
                  </a:lnTo>
                  <a:lnTo>
                    <a:pt x="167040" y="70644"/>
                  </a:lnTo>
                  <a:lnTo>
                    <a:pt x="164882" y="70644"/>
                  </a:lnTo>
                  <a:lnTo>
                    <a:pt x="164253" y="69948"/>
                  </a:lnTo>
                  <a:lnTo>
                    <a:pt x="162724" y="69056"/>
                  </a:lnTo>
                  <a:lnTo>
                    <a:pt x="167769" y="69056"/>
                  </a:lnTo>
                  <a:lnTo>
                    <a:pt x="175682" y="67468"/>
                  </a:lnTo>
                  <a:lnTo>
                    <a:pt x="248651" y="67468"/>
                  </a:lnTo>
                  <a:lnTo>
                    <a:pt x="249851" y="66674"/>
                  </a:lnTo>
                  <a:lnTo>
                    <a:pt x="252009" y="63500"/>
                  </a:lnTo>
                  <a:lnTo>
                    <a:pt x="253448" y="60325"/>
                  </a:lnTo>
                  <a:lnTo>
                    <a:pt x="257044" y="53181"/>
                  </a:lnTo>
                  <a:lnTo>
                    <a:pt x="220329" y="27785"/>
                  </a:lnTo>
                  <a:lnTo>
                    <a:pt x="213126" y="26190"/>
                  </a:lnTo>
                  <a:lnTo>
                    <a:pt x="202833" y="24902"/>
                  </a:lnTo>
                  <a:lnTo>
                    <a:pt x="184671" y="23516"/>
                  </a:lnTo>
                  <a:lnTo>
                    <a:pt x="176401" y="22228"/>
                  </a:lnTo>
                  <a:lnTo>
                    <a:pt x="172805" y="21436"/>
                  </a:lnTo>
                  <a:lnTo>
                    <a:pt x="165602" y="16671"/>
                  </a:lnTo>
                  <a:lnTo>
                    <a:pt x="156241" y="11906"/>
                  </a:lnTo>
                  <a:lnTo>
                    <a:pt x="153771" y="10716"/>
                  </a:lnTo>
                  <a:lnTo>
                    <a:pt x="24660" y="10716"/>
                  </a:lnTo>
                  <a:lnTo>
                    <a:pt x="11856" y="10321"/>
                  </a:lnTo>
                  <a:close/>
                </a:path>
                <a:path w="311150" h="144145">
                  <a:moveTo>
                    <a:pt x="296647" y="51593"/>
                  </a:moveTo>
                  <a:lnTo>
                    <a:pt x="287681" y="52598"/>
                  </a:lnTo>
                  <a:lnTo>
                    <a:pt x="279458" y="56058"/>
                  </a:lnTo>
                  <a:lnTo>
                    <a:pt x="272448" y="60858"/>
                  </a:lnTo>
                  <a:lnTo>
                    <a:pt x="267125" y="65881"/>
                  </a:lnTo>
                  <a:lnTo>
                    <a:pt x="259812" y="72367"/>
                  </a:lnTo>
                  <a:lnTo>
                    <a:pt x="221000" y="82500"/>
                  </a:lnTo>
                  <a:lnTo>
                    <a:pt x="208985" y="83145"/>
                  </a:lnTo>
                  <a:lnTo>
                    <a:pt x="310903" y="83145"/>
                  </a:lnTo>
                  <a:lnTo>
                    <a:pt x="310335" y="79387"/>
                  </a:lnTo>
                  <a:lnTo>
                    <a:pt x="310333" y="76200"/>
                  </a:lnTo>
                  <a:lnTo>
                    <a:pt x="306008" y="76200"/>
                  </a:lnTo>
                  <a:lnTo>
                    <a:pt x="305288" y="73818"/>
                  </a:lnTo>
                  <a:lnTo>
                    <a:pt x="305946" y="72367"/>
                  </a:lnTo>
                  <a:lnTo>
                    <a:pt x="306008" y="72230"/>
                  </a:lnTo>
                  <a:lnTo>
                    <a:pt x="310333" y="68262"/>
                  </a:lnTo>
                  <a:lnTo>
                    <a:pt x="310333" y="65881"/>
                  </a:lnTo>
                  <a:lnTo>
                    <a:pt x="311053" y="57150"/>
                  </a:lnTo>
                  <a:lnTo>
                    <a:pt x="303130" y="52387"/>
                  </a:lnTo>
                  <a:lnTo>
                    <a:pt x="296647" y="51593"/>
                  </a:lnTo>
                  <a:close/>
                </a:path>
                <a:path w="311150" h="144145">
                  <a:moveTo>
                    <a:pt x="310333" y="74612"/>
                  </a:moveTo>
                  <a:lnTo>
                    <a:pt x="306008" y="76200"/>
                  </a:lnTo>
                  <a:lnTo>
                    <a:pt x="310333" y="76200"/>
                  </a:lnTo>
                  <a:lnTo>
                    <a:pt x="310333" y="74612"/>
                  </a:lnTo>
                  <a:close/>
                </a:path>
                <a:path w="311150" h="144145">
                  <a:moveTo>
                    <a:pt x="248651" y="67468"/>
                  </a:moveTo>
                  <a:lnTo>
                    <a:pt x="175682" y="67468"/>
                  </a:lnTo>
                  <a:lnTo>
                    <a:pt x="193708" y="69217"/>
                  </a:lnTo>
                  <a:lnTo>
                    <a:pt x="222284" y="70829"/>
                  </a:lnTo>
                  <a:lnTo>
                    <a:pt x="234006" y="72230"/>
                  </a:lnTo>
                  <a:lnTo>
                    <a:pt x="238332" y="73025"/>
                  </a:lnTo>
                  <a:lnTo>
                    <a:pt x="242648" y="71437"/>
                  </a:lnTo>
                  <a:lnTo>
                    <a:pt x="248651" y="67468"/>
                  </a:lnTo>
                  <a:close/>
                </a:path>
                <a:path w="311150" h="144145">
                  <a:moveTo>
                    <a:pt x="118806" y="0"/>
                  </a:moveTo>
                  <a:lnTo>
                    <a:pt x="106568" y="0"/>
                  </a:lnTo>
                  <a:lnTo>
                    <a:pt x="90027" y="1029"/>
                  </a:lnTo>
                  <a:lnTo>
                    <a:pt x="74702" y="3471"/>
                  </a:lnTo>
                  <a:lnTo>
                    <a:pt x="61809" y="6360"/>
                  </a:lnTo>
                  <a:lnTo>
                    <a:pt x="52561" y="8726"/>
                  </a:lnTo>
                  <a:lnTo>
                    <a:pt x="40163" y="10540"/>
                  </a:lnTo>
                  <a:lnTo>
                    <a:pt x="24660" y="10716"/>
                  </a:lnTo>
                  <a:lnTo>
                    <a:pt x="153771" y="10716"/>
                  </a:lnTo>
                  <a:lnTo>
                    <a:pt x="148669" y="8258"/>
                  </a:lnTo>
                  <a:lnTo>
                    <a:pt x="139951" y="4760"/>
                  </a:lnTo>
                  <a:lnTo>
                    <a:pt x="130019" y="1858"/>
                  </a:lnTo>
                  <a:lnTo>
                    <a:pt x="118806" y="0"/>
                  </a:lnTo>
                  <a:close/>
                </a:path>
              </a:pathLst>
            </a:custGeom>
            <a:solidFill>
              <a:srgbClr val="D5D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2409" y="2358669"/>
              <a:ext cx="319773" cy="29969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0170" y="2918752"/>
              <a:ext cx="312839" cy="3177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5067" y="4533455"/>
              <a:ext cx="213385" cy="3216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27268" y="5045011"/>
              <a:ext cx="327367" cy="3546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2713" y="3648862"/>
              <a:ext cx="379602" cy="46708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817357" y="3587877"/>
            <a:ext cx="9696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Культурное пространство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3710" y="501776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2"/>
                </a:lnTo>
                <a:lnTo>
                  <a:pt x="60402" y="30211"/>
                </a:lnTo>
                <a:lnTo>
                  <a:pt x="28465" y="64108"/>
                </a:lnTo>
                <a:lnTo>
                  <a:pt x="7521" y="107094"/>
                </a:lnTo>
                <a:lnTo>
                  <a:pt x="0" y="156590"/>
                </a:lnTo>
                <a:lnTo>
                  <a:pt x="7521" y="206025"/>
                </a:lnTo>
                <a:lnTo>
                  <a:pt x="28465" y="248973"/>
                </a:lnTo>
                <a:lnTo>
                  <a:pt x="60402" y="282851"/>
                </a:lnTo>
                <a:lnTo>
                  <a:pt x="100902" y="305073"/>
                </a:lnTo>
                <a:lnTo>
                  <a:pt x="147535" y="313055"/>
                </a:lnTo>
                <a:lnTo>
                  <a:pt x="194170" y="305073"/>
                </a:lnTo>
                <a:lnTo>
                  <a:pt x="234673" y="282851"/>
                </a:lnTo>
                <a:lnTo>
                  <a:pt x="266614" y="248973"/>
                </a:lnTo>
                <a:lnTo>
                  <a:pt x="287561" y="206025"/>
                </a:lnTo>
                <a:lnTo>
                  <a:pt x="295084" y="156590"/>
                </a:lnTo>
                <a:lnTo>
                  <a:pt x="287561" y="107094"/>
                </a:lnTo>
                <a:lnTo>
                  <a:pt x="266614" y="64108"/>
                </a:lnTo>
                <a:lnTo>
                  <a:pt x="234673" y="30211"/>
                </a:lnTo>
                <a:lnTo>
                  <a:pt x="194170" y="7982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069" y="1095540"/>
            <a:ext cx="3523615" cy="288290"/>
          </a:xfrm>
          <a:custGeom>
            <a:avLst/>
            <a:gdLst/>
            <a:ahLst/>
            <a:cxnLst/>
            <a:rect l="l" t="t" r="r" b="b"/>
            <a:pathLst>
              <a:path w="3523615" h="288290">
                <a:moveTo>
                  <a:pt x="3523234" y="0"/>
                </a:moveTo>
                <a:lnTo>
                  <a:pt x="0" y="0"/>
                </a:lnTo>
                <a:lnTo>
                  <a:pt x="0" y="287997"/>
                </a:lnTo>
                <a:lnTo>
                  <a:pt x="3523234" y="287997"/>
                </a:lnTo>
                <a:lnTo>
                  <a:pt x="3523234" y="0"/>
                </a:lnTo>
                <a:close/>
              </a:path>
            </a:pathLst>
          </a:custGeom>
          <a:solidFill>
            <a:srgbClr val="00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499" y="1123315"/>
            <a:ext cx="32448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Роботизированная</a:t>
            </a:r>
            <a:r>
              <a:rPr sz="1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хирургия</a:t>
            </a:r>
            <a:r>
              <a:rPr sz="13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(гинекология)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27855" y="1260855"/>
            <a:ext cx="5216525" cy="5321300"/>
            <a:chOff x="3927855" y="1260855"/>
            <a:chExt cx="5216525" cy="5321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7855" y="1260855"/>
              <a:ext cx="5216144" cy="5320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795" y="3388093"/>
              <a:ext cx="833881" cy="2744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19013" y="3722623"/>
            <a:ext cx="135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Роботизированный хирургический </a:t>
            </a:r>
            <a:r>
              <a:rPr sz="1200" b="1" dirty="0">
                <a:latin typeface="Times New Roman"/>
                <a:cs typeface="Times New Roman"/>
              </a:rPr>
              <a:t>центр</a:t>
            </a:r>
            <a:r>
              <a:rPr sz="1200" b="1" spc="2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Da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Vinci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1361" y="2135250"/>
            <a:ext cx="14293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Возможность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увеличить изображение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внутри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тела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в 10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25" dirty="0">
                <a:latin typeface="Times New Roman"/>
                <a:cs typeface="Times New Roman"/>
              </a:rPr>
              <a:t>раз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4746" y="2135250"/>
            <a:ext cx="16884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2384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Возможность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проведения </a:t>
            </a:r>
            <a:r>
              <a:rPr sz="1000" b="1" dirty="0">
                <a:latin typeface="Times New Roman"/>
                <a:cs typeface="Times New Roman"/>
              </a:rPr>
              <a:t>точной</a:t>
            </a:r>
            <a:r>
              <a:rPr sz="1000" b="1" spc="-6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операции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с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помощью стереоскопического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3D-экрана.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4833" y="3633597"/>
            <a:ext cx="11728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mes New Roman"/>
                <a:cs typeface="Times New Roman"/>
              </a:rPr>
              <a:t>Робот-</a:t>
            </a:r>
            <a:r>
              <a:rPr sz="1000" b="1" spc="-10" dirty="0">
                <a:latin typeface="Times New Roman"/>
                <a:cs typeface="Times New Roman"/>
              </a:rPr>
              <a:t>манипулятор EndoWrist</a:t>
            </a:r>
            <a:endParaRPr sz="1000">
              <a:latin typeface="Times New Roman"/>
              <a:cs typeface="Times New Roman"/>
            </a:endParaRPr>
          </a:p>
          <a:p>
            <a:pPr marL="111760" marR="105410" indent="-1270" algn="ctr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прекрасно </a:t>
            </a:r>
            <a:r>
              <a:rPr sz="1000" b="1" dirty="0">
                <a:latin typeface="Times New Roman"/>
                <a:cs typeface="Times New Roman"/>
              </a:rPr>
              <a:t>воспроизводит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7</a:t>
            </a:r>
            <a:r>
              <a:rPr sz="1000" b="1" dirty="0">
                <a:latin typeface="Times New Roman"/>
                <a:cs typeface="Times New Roman"/>
              </a:rPr>
              <a:t> типов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движений </a:t>
            </a:r>
            <a:r>
              <a:rPr sz="1000" b="1" dirty="0">
                <a:latin typeface="Times New Roman"/>
                <a:cs typeface="Times New Roman"/>
              </a:rPr>
              <a:t>руки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автоматически корректирует </a:t>
            </a:r>
            <a:r>
              <a:rPr sz="1000" b="1" dirty="0">
                <a:latin typeface="Times New Roman"/>
                <a:cs typeface="Times New Roman"/>
              </a:rPr>
              <a:t>тремор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рук.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6205" y="4901310"/>
            <a:ext cx="105537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Маленький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шрам </a:t>
            </a: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быстрое</a:t>
            </a:r>
            <a:endParaRPr sz="1000">
              <a:latin typeface="Times New Roman"/>
              <a:cs typeface="Times New Roman"/>
            </a:endParaRPr>
          </a:p>
          <a:p>
            <a:pPr marL="48895" marR="40640" algn="ctr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восстановление. </a:t>
            </a:r>
            <a:r>
              <a:rPr sz="1000" b="1" dirty="0">
                <a:latin typeface="Times New Roman"/>
                <a:cs typeface="Times New Roman"/>
              </a:rPr>
              <a:t>Снижение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риска </a:t>
            </a:r>
            <a:r>
              <a:rPr sz="1000" b="1" spc="-10" dirty="0">
                <a:latin typeface="Times New Roman"/>
                <a:cs typeface="Times New Roman"/>
              </a:rPr>
              <a:t>осложнений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6834" y="3711702"/>
            <a:ext cx="86296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Возможность микрохирурги </a:t>
            </a:r>
            <a:r>
              <a:rPr sz="1000" b="1" spc="-50" dirty="0">
                <a:latin typeface="Times New Roman"/>
                <a:cs typeface="Times New Roman"/>
              </a:rPr>
              <a:t>и</a:t>
            </a:r>
            <a:endParaRPr sz="1000">
              <a:latin typeface="Times New Roman"/>
              <a:cs typeface="Times New Roman"/>
            </a:endParaRPr>
          </a:p>
          <a:p>
            <a:pPr marL="41275" marR="33655" indent="36195" algn="just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и</a:t>
            </a:r>
            <a:r>
              <a:rPr sz="1000" b="1" spc="-10" dirty="0">
                <a:latin typeface="Times New Roman"/>
                <a:cs typeface="Times New Roman"/>
              </a:rPr>
              <a:t> наложения </a:t>
            </a:r>
            <a:r>
              <a:rPr sz="1000" b="1" dirty="0">
                <a:latin typeface="Times New Roman"/>
                <a:cs typeface="Times New Roman"/>
              </a:rPr>
              <a:t>швов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в</a:t>
            </a:r>
            <a:r>
              <a:rPr sz="1000" b="1" spc="-10" dirty="0">
                <a:latin typeface="Times New Roman"/>
                <a:cs typeface="Times New Roman"/>
              </a:rPr>
              <a:t> узком пространстве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695" y="1351914"/>
            <a:ext cx="2977515" cy="194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b="1" dirty="0">
                <a:latin typeface="Times New Roman"/>
                <a:cs typeface="Times New Roman"/>
              </a:rPr>
              <a:t>Выполнение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всех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манипуляций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 </a:t>
            </a:r>
            <a:r>
              <a:rPr sz="1200" b="1" spc="-10" dirty="0">
                <a:latin typeface="Times New Roman"/>
                <a:cs typeface="Times New Roman"/>
              </a:rPr>
              <a:t>высокой точностью</a:t>
            </a:r>
            <a:r>
              <a:rPr sz="1200" b="1" dirty="0">
                <a:latin typeface="Times New Roman"/>
                <a:cs typeface="Times New Roman"/>
              </a:rPr>
              <a:t> и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минимальным повреждением тканей.</a:t>
            </a:r>
            <a:endParaRPr sz="1200">
              <a:latin typeface="Times New Roman"/>
              <a:cs typeface="Times New Roman"/>
            </a:endParaRPr>
          </a:p>
          <a:p>
            <a:pPr marL="176530" indent="-87630" algn="just">
              <a:lnSpc>
                <a:spcPct val="100000"/>
              </a:lnSpc>
              <a:spcBef>
                <a:spcPts val="720"/>
              </a:spcBef>
              <a:buChar char="-"/>
              <a:tabLst>
                <a:tab pos="176530" algn="l"/>
              </a:tabLst>
            </a:pPr>
            <a:r>
              <a:rPr sz="1200" b="1" dirty="0">
                <a:latin typeface="Times New Roman"/>
                <a:cs typeface="Times New Roman"/>
              </a:rPr>
              <a:t>Миома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матки,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аденомиоз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матки</a:t>
            </a:r>
            <a:endParaRPr sz="1200">
              <a:latin typeface="Times New Roman"/>
              <a:cs typeface="Times New Roman"/>
            </a:endParaRPr>
          </a:p>
          <a:p>
            <a:pPr marL="165100" marR="137160" indent="-76200" algn="just">
              <a:lnSpc>
                <a:spcPct val="150000"/>
              </a:lnSpc>
              <a:buChar char="-"/>
              <a:tabLst>
                <a:tab pos="165100" algn="l"/>
                <a:tab pos="176530" algn="l"/>
              </a:tabLst>
            </a:pP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Эднометриоз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матки,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опухоль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яичника, микрохирургия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маточных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труб</a:t>
            </a:r>
            <a:endParaRPr sz="1200">
              <a:latin typeface="Times New Roman"/>
              <a:cs typeface="Times New Roman"/>
            </a:endParaRPr>
          </a:p>
          <a:p>
            <a:pPr marL="176530" indent="-87630" algn="just">
              <a:lnSpc>
                <a:spcPct val="100000"/>
              </a:lnSpc>
              <a:spcBef>
                <a:spcPts val="720"/>
              </a:spcBef>
              <a:buChar char="-"/>
              <a:tabLst>
                <a:tab pos="176530" algn="l"/>
              </a:tabLst>
            </a:pPr>
            <a:r>
              <a:rPr sz="1200" b="1" dirty="0">
                <a:latin typeface="Times New Roman"/>
                <a:cs typeface="Times New Roman"/>
              </a:rPr>
              <a:t>Пролапс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органов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малого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таза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375" y="3460406"/>
            <a:ext cx="3534410" cy="288290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4064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320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Роботизированная</a:t>
            </a:r>
            <a:r>
              <a:rPr sz="1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хирургия</a:t>
            </a:r>
            <a:r>
              <a:rPr sz="13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(проктология)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063" y="3877817"/>
            <a:ext cx="3552190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Операция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экстраперитонеальным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доступом </a:t>
            </a:r>
            <a:r>
              <a:rPr sz="1200" b="1" dirty="0">
                <a:latin typeface="Times New Roman"/>
                <a:cs typeface="Times New Roman"/>
              </a:rPr>
              <a:t>является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наиболее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эффективной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операцией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по </a:t>
            </a:r>
            <a:r>
              <a:rPr sz="1200" b="1" dirty="0">
                <a:latin typeface="Times New Roman"/>
                <a:cs typeface="Times New Roman"/>
              </a:rPr>
              <a:t>снижению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частоты</a:t>
            </a:r>
            <a:r>
              <a:rPr sz="1200" b="1" spc="-7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рецидивов.</a:t>
            </a:r>
            <a:endParaRPr sz="12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455"/>
              </a:spcBef>
              <a:buChar char="-"/>
              <a:tabLst>
                <a:tab pos="100330" algn="l"/>
              </a:tabLst>
            </a:pPr>
            <a:r>
              <a:rPr sz="1200" b="1" dirty="0">
                <a:latin typeface="Times New Roman"/>
                <a:cs typeface="Times New Roman"/>
              </a:rPr>
              <a:t>Операция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удалению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паховой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брюшной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720"/>
              </a:spcBef>
            </a:pPr>
            <a:r>
              <a:rPr sz="1200" b="1" spc="-10" dirty="0">
                <a:latin typeface="Times New Roman"/>
                <a:cs typeface="Times New Roman"/>
              </a:rPr>
              <a:t>грыжи</a:t>
            </a:r>
            <a:endParaRPr sz="12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720"/>
              </a:spcBef>
              <a:buChar char="-"/>
              <a:tabLst>
                <a:tab pos="100330" algn="l"/>
              </a:tabLst>
            </a:pPr>
            <a:r>
              <a:rPr sz="1200" b="1" dirty="0">
                <a:latin typeface="Times New Roman"/>
                <a:cs typeface="Times New Roman"/>
              </a:rPr>
              <a:t>Резекция</a:t>
            </a:r>
            <a:r>
              <a:rPr sz="1200" b="1" spc="-10" dirty="0">
                <a:latin typeface="Times New Roman"/>
                <a:cs typeface="Times New Roman"/>
              </a:rPr>
              <a:t> толстой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кишки,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прямой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кишки</a:t>
            </a:r>
            <a:endParaRPr sz="12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720"/>
              </a:spcBef>
              <a:buChar char="-"/>
              <a:tabLst>
                <a:tab pos="100330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Холецистэктомия,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аппендэктомия</a:t>
            </a:r>
            <a:endParaRPr sz="12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720"/>
              </a:spcBef>
              <a:buChar char="-"/>
              <a:tabLst>
                <a:tab pos="100330" algn="l"/>
              </a:tabLst>
            </a:pPr>
            <a:r>
              <a:rPr sz="1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Хирургическое</a:t>
            </a:r>
            <a:r>
              <a:rPr sz="1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лечение</a:t>
            </a:r>
            <a:r>
              <a:rPr sz="1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заболеваний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тазового</a:t>
            </a:r>
            <a:r>
              <a:rPr sz="1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дна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375" y="5998527"/>
            <a:ext cx="3549650" cy="288290"/>
          </a:xfrm>
          <a:prstGeom prst="rect">
            <a:avLst/>
          </a:prstGeom>
          <a:solidFill>
            <a:srgbClr val="00C056"/>
          </a:solidFill>
        </p:spPr>
        <p:txBody>
          <a:bodyPr vert="horz" wrap="square" lIns="0" tIns="3302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Роботизированная</a:t>
            </a:r>
            <a:r>
              <a:rPr sz="1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хирургия</a:t>
            </a:r>
            <a:r>
              <a:rPr sz="1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(урология)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176" y="6325615"/>
            <a:ext cx="3257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Хирургическое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лечение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заболеваний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простаты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7550" y="345313"/>
            <a:ext cx="295275" cy="313055"/>
          </a:xfrm>
          <a:custGeom>
            <a:avLst/>
            <a:gdLst/>
            <a:ahLst/>
            <a:cxnLst/>
            <a:rect l="l" t="t" r="r" b="b"/>
            <a:pathLst>
              <a:path w="295275" h="313055">
                <a:moveTo>
                  <a:pt x="147535" y="0"/>
                </a:moveTo>
                <a:lnTo>
                  <a:pt x="100902" y="7981"/>
                </a:lnTo>
                <a:lnTo>
                  <a:pt x="60402" y="30203"/>
                </a:lnTo>
                <a:lnTo>
                  <a:pt x="28465" y="64081"/>
                </a:lnTo>
                <a:lnTo>
                  <a:pt x="7521" y="107029"/>
                </a:lnTo>
                <a:lnTo>
                  <a:pt x="0" y="156463"/>
                </a:lnTo>
                <a:lnTo>
                  <a:pt x="7521" y="205960"/>
                </a:lnTo>
                <a:lnTo>
                  <a:pt x="28465" y="248946"/>
                </a:lnTo>
                <a:lnTo>
                  <a:pt x="60402" y="282843"/>
                </a:lnTo>
                <a:lnTo>
                  <a:pt x="100902" y="305072"/>
                </a:lnTo>
                <a:lnTo>
                  <a:pt x="147535" y="313054"/>
                </a:lnTo>
                <a:lnTo>
                  <a:pt x="194169" y="305072"/>
                </a:lnTo>
                <a:lnTo>
                  <a:pt x="234669" y="282843"/>
                </a:lnTo>
                <a:lnTo>
                  <a:pt x="266606" y="248946"/>
                </a:lnTo>
                <a:lnTo>
                  <a:pt x="287550" y="205960"/>
                </a:lnTo>
                <a:lnTo>
                  <a:pt x="295071" y="156463"/>
                </a:lnTo>
                <a:lnTo>
                  <a:pt x="287550" y="107029"/>
                </a:lnTo>
                <a:lnTo>
                  <a:pt x="266606" y="64081"/>
                </a:lnTo>
                <a:lnTo>
                  <a:pt x="234669" y="30203"/>
                </a:lnTo>
                <a:lnTo>
                  <a:pt x="194169" y="7981"/>
                </a:lnTo>
                <a:lnTo>
                  <a:pt x="147535" y="0"/>
                </a:lnTo>
                <a:close/>
              </a:path>
            </a:pathLst>
          </a:custGeom>
          <a:solidFill>
            <a:srgbClr val="31D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Основные</a:t>
            </a:r>
            <a:r>
              <a:rPr sz="2400" spc="-125" dirty="0"/>
              <a:t> </a:t>
            </a:r>
            <a:r>
              <a:rPr sz="2400" spc="-10" dirty="0"/>
              <a:t>направления</a:t>
            </a:r>
            <a:r>
              <a:rPr sz="2400" spc="-80" dirty="0"/>
              <a:t> </a:t>
            </a:r>
            <a:r>
              <a:rPr sz="2400" spc="-10" dirty="0"/>
              <a:t>лечения</a:t>
            </a:r>
            <a:endParaRPr sz="2400"/>
          </a:p>
          <a:p>
            <a:pPr marL="12700">
              <a:lnSpc>
                <a:spcPct val="100000"/>
              </a:lnSpc>
              <a:tabLst>
                <a:tab pos="488315" algn="l"/>
                <a:tab pos="3291204" algn="l"/>
                <a:tab pos="6436360" algn="l"/>
                <a:tab pos="82981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Роботизированный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	хирургический</a:t>
            </a:r>
            <a:r>
              <a:rPr sz="2400" u="sng" spc="-1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центр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	Da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</a:rPr>
              <a:t>Vinci</a:t>
            </a:r>
            <a:r>
              <a:rPr sz="2400" u="sng" dirty="0">
                <a:uFill>
                  <a:solidFill>
                    <a:srgbClr val="000000"/>
                  </a:solidFill>
                </a:uFill>
              </a:rPr>
              <a:t>	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3618</Words>
  <Application>Microsoft Office PowerPoint</Application>
  <PresentationFormat>Экран (4:3)</PresentationFormat>
  <Paragraphs>651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 MT</vt:lpstr>
      <vt:lpstr>Malgun Gothic</vt:lpstr>
      <vt:lpstr>Times New Roman</vt:lpstr>
      <vt:lpstr>Wingdings</vt:lpstr>
      <vt:lpstr>Office Theme</vt:lpstr>
      <vt:lpstr>Медицинский Фонд АИН Больница АИН</vt:lpstr>
      <vt:lpstr>Основные ценности больницы АИН</vt:lpstr>
      <vt:lpstr>Основание и развитие</vt:lpstr>
      <vt:lpstr>Почему больница АИН?</vt:lpstr>
      <vt:lpstr>Мультидисципли нарная система лечения</vt:lpstr>
      <vt:lpstr>Внедрение современного оборудования на уровне университетской больницы</vt:lpstr>
      <vt:lpstr>Основные направления лечения ( Гинекология)</vt:lpstr>
      <vt:lpstr>Основные направления лечения ( Акушерство)</vt:lpstr>
      <vt:lpstr>Основные направления лечения  Роботизированный хирургический центр Da Vinci </vt:lpstr>
      <vt:lpstr>Основные направления лечения (HIFU центр</vt:lpstr>
      <vt:lpstr>Основные направления лечения (Женская урология)</vt:lpstr>
      <vt:lpstr> REVIVE ( Безоперационная процедура интимной зоны) </vt:lpstr>
      <vt:lpstr>Безболезненная процедура REVIVE</vt:lpstr>
      <vt:lpstr>Основные направления лечения ( Бесплодие)</vt:lpstr>
      <vt:lpstr>Основные направления лечения ( Бесплодие)</vt:lpstr>
      <vt:lpstr>Основные направления лечения  (Хирургия молочной и щитовидной железы) </vt:lpstr>
      <vt:lpstr>Основные направления лечения  (Колоректальная хирургия) </vt:lpstr>
      <vt:lpstr>Основные направления лечения (Центр позвоночника и суставов)</vt:lpstr>
      <vt:lpstr>Основные направления лечения (Урoлогия) запланировао</vt:lpstr>
      <vt:lpstr>Основные направления лечения (Офтальмология)</vt:lpstr>
      <vt:lpstr>Основные направления лечения (Пластическая хирургия)</vt:lpstr>
      <vt:lpstr>Центр комплексного обследования</vt:lpstr>
      <vt:lpstr>Программа комплексного обследования [BASIC]</vt:lpstr>
      <vt:lpstr>Специальные программы [BASIC + детальное обследование]</vt:lpstr>
      <vt:lpstr>Выборочное обследование</vt:lpstr>
      <vt:lpstr>Выборочное обследование</vt:lpstr>
      <vt:lpstr>Выборочное обследование</vt:lpstr>
      <vt:lpstr>Выборочное обследование</vt:lpstr>
      <vt:lpstr>Выборочное обследование</vt:lpstr>
      <vt:lpstr>Центр послеродового ухода</vt:lpstr>
      <vt:lpstr>Центр послеродового ухода</vt:lpstr>
      <vt:lpstr>Специальный сервис для иностранных пациентов</vt:lpstr>
      <vt:lpstr>Аин авеню – универсальный мультиплекс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Пользователь</cp:lastModifiedBy>
  <cp:revision>1</cp:revision>
  <dcterms:created xsi:type="dcterms:W3CDTF">2024-07-17T04:34:16Z</dcterms:created>
  <dcterms:modified xsi:type="dcterms:W3CDTF">2024-07-17T03:44:12Z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2024-07-17T00:00:00Z</vt:filetime>
  </property>
  <property fmtid="{D5CDD505-2E9C-101B-9397-08002B2CF9AE}" pid="5" name="Producer">
    <vt:lpwstr>Microsoft® PowerPoint® 2010</vt:lpwstr>
  </property>
</Properties>
</file>